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sldIdLst>
    <p:sldId id="272" r:id="rId5"/>
    <p:sldId id="269" r:id="rId6"/>
    <p:sldId id="268" r:id="rId7"/>
    <p:sldId id="264" r:id="rId8"/>
    <p:sldId id="265" r:id="rId9"/>
    <p:sldId id="266" r:id="rId10"/>
    <p:sldId id="267" r:id="rId11"/>
    <p:sldId id="270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050"/>
    <a:srgbClr val="DA5800"/>
    <a:srgbClr val="EA5F00"/>
    <a:srgbClr val="3792AA"/>
    <a:srgbClr val="DFF0F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0E973-0B19-44D1-8342-11994094D1C9}" type="datetimeFigureOut">
              <a:rPr lang="en-US" smtClean="0"/>
              <a:pPr/>
              <a:t>5/25/2010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DD9292-B473-4232-8F45-D27D2811C2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D9292-B473-4232-8F45-D27D2811C20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D9292-B473-4232-8F45-D27D2811C20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D9292-B473-4232-8F45-D27D2811C20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D9292-B473-4232-8F45-D27D2811C20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ACCCD-65E2-4237-9FD9-4413047DD41F}" type="datetimeFigureOut">
              <a:rPr lang="en-US" smtClean="0"/>
              <a:pPr/>
              <a:t>5/25/2010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B747-0B38-4F19-9730-D21BB63834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ACCCD-65E2-4237-9FD9-4413047DD41F}" type="datetimeFigureOut">
              <a:rPr lang="en-US" smtClean="0"/>
              <a:pPr/>
              <a:t>5/25/2010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B747-0B38-4F19-9730-D21BB63834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ACCCD-65E2-4237-9FD9-4413047DD41F}" type="datetimeFigureOut">
              <a:rPr lang="en-US" smtClean="0"/>
              <a:pPr/>
              <a:t>5/25/2010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B747-0B38-4F19-9730-D21BB63834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ACCCD-65E2-4237-9FD9-4413047DD41F}" type="datetimeFigureOut">
              <a:rPr lang="en-US" smtClean="0"/>
              <a:pPr/>
              <a:t>5/25/2010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B747-0B38-4F19-9730-D21BB63834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ACCCD-65E2-4237-9FD9-4413047DD41F}" type="datetimeFigureOut">
              <a:rPr lang="en-US" smtClean="0"/>
              <a:pPr/>
              <a:t>5/25/2010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B747-0B38-4F19-9730-D21BB63834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ACCCD-65E2-4237-9FD9-4413047DD41F}" type="datetimeFigureOut">
              <a:rPr lang="en-US" smtClean="0"/>
              <a:pPr/>
              <a:t>5/25/2010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B747-0B38-4F19-9730-D21BB63834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ACCCD-65E2-4237-9FD9-4413047DD41F}" type="datetimeFigureOut">
              <a:rPr lang="en-US" smtClean="0"/>
              <a:pPr/>
              <a:t>5/25/2010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B747-0B38-4F19-9730-D21BB63834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ACCCD-65E2-4237-9FD9-4413047DD41F}" type="datetimeFigureOut">
              <a:rPr lang="en-US" smtClean="0"/>
              <a:pPr/>
              <a:t>5/25/2010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B747-0B38-4F19-9730-D21BB63834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ACCCD-65E2-4237-9FD9-4413047DD41F}" type="datetimeFigureOut">
              <a:rPr lang="en-US" smtClean="0"/>
              <a:pPr/>
              <a:t>5/25/2010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B747-0B38-4F19-9730-D21BB63834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ACCCD-65E2-4237-9FD9-4413047DD41F}" type="datetimeFigureOut">
              <a:rPr lang="en-US" smtClean="0"/>
              <a:pPr/>
              <a:t>5/25/2010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B747-0B38-4F19-9730-D21BB63834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1FACCCD-65E2-4237-9FD9-4413047DD41F}" type="datetimeFigureOut">
              <a:rPr lang="en-US" smtClean="0"/>
              <a:pPr/>
              <a:t>5/25/2010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91EB747-0B38-4F19-9730-D21BB63834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1FACCCD-65E2-4237-9FD9-4413047DD41F}" type="datetimeFigureOut">
              <a:rPr lang="en-US" smtClean="0"/>
              <a:pPr/>
              <a:t>5/25/2010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91EB747-0B38-4F19-9730-D21BB63834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image" Target="../media/image2.gif"/><Relationship Id="rId7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11" Type="http://schemas.openxmlformats.org/officeDocument/2006/relationships/slide" Target="slide9.xml"/><Relationship Id="rId5" Type="http://schemas.openxmlformats.org/officeDocument/2006/relationships/slide" Target="slide3.xml"/><Relationship Id="rId10" Type="http://schemas.openxmlformats.org/officeDocument/2006/relationships/slide" Target="slide7.xml"/><Relationship Id="rId4" Type="http://schemas.openxmlformats.org/officeDocument/2006/relationships/slide" Target="slide2.xml"/><Relationship Id="rId9" Type="http://schemas.openxmlformats.org/officeDocument/2006/relationships/slide" Target="slid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2.gif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4.png"/><Relationship Id="rId7" Type="http://schemas.openxmlformats.org/officeDocument/2006/relationships/image" Target="../media/image2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4.png"/><Relationship Id="rId7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slide" Target="slide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5" Type="http://schemas.openxmlformats.org/officeDocument/2006/relationships/hyperlink" Target="http://www.microsoft.com/korea/learning" TargetMode="Externa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mailto:webmaster@soldesk.com" TargetMode="External"/><Relationship Id="rId13" Type="http://schemas.openxmlformats.org/officeDocument/2006/relationships/hyperlink" Target="http://www.webtime.co.kr/" TargetMode="External"/><Relationship Id="rId18" Type="http://schemas.openxmlformats.org/officeDocument/2006/relationships/slide" Target="slide1.xml"/><Relationship Id="rId3" Type="http://schemas.openxmlformats.org/officeDocument/2006/relationships/image" Target="../media/image2.gif"/><Relationship Id="rId7" Type="http://schemas.openxmlformats.org/officeDocument/2006/relationships/hyperlink" Target="http://www.soldesk.com/" TargetMode="External"/><Relationship Id="rId12" Type="http://schemas.openxmlformats.org/officeDocument/2006/relationships/hyperlink" Target="mailto:master@eduitbank.com" TargetMode="External"/><Relationship Id="rId17" Type="http://schemas.openxmlformats.org/officeDocument/2006/relationships/hyperlink" Target="http://www.hanguk.or.kr/" TargetMode="External"/><Relationship Id="rId2" Type="http://schemas.openxmlformats.org/officeDocument/2006/relationships/hyperlink" Target="http://www.microsoft.com/korea/learning" TargetMode="External"/><Relationship Id="rId16" Type="http://schemas.openxmlformats.org/officeDocument/2006/relationships/hyperlink" Target="mailto:jjbaek@training-partners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lead.kim@samsung.com" TargetMode="External"/><Relationship Id="rId11" Type="http://schemas.openxmlformats.org/officeDocument/2006/relationships/hyperlink" Target="http://www.eduitbank.com/" TargetMode="External"/><Relationship Id="rId5" Type="http://schemas.openxmlformats.org/officeDocument/2006/relationships/hyperlink" Target="http://www.multicampus.co.kr/" TargetMode="External"/><Relationship Id="rId15" Type="http://schemas.openxmlformats.org/officeDocument/2006/relationships/hyperlink" Target="http://www.training-partners.co.kr/" TargetMode="External"/><Relationship Id="rId10" Type="http://schemas.openxmlformats.org/officeDocument/2006/relationships/hyperlink" Target="mailto:edu@cnthoth.com" TargetMode="External"/><Relationship Id="rId4" Type="http://schemas.openxmlformats.org/officeDocument/2006/relationships/hyperlink" Target="http://www.newhorizons.co.kr/" TargetMode="External"/><Relationship Id="rId9" Type="http://schemas.openxmlformats.org/officeDocument/2006/relationships/hyperlink" Target="http://www.educn.co.kr/" TargetMode="External"/><Relationship Id="rId14" Type="http://schemas.openxmlformats.org/officeDocument/2006/relationships/hyperlink" Target="mailto:edu@webtime.co.kr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microsoft.com/korea/learn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0" y="1066800"/>
            <a:ext cx="9144000" cy="5410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5448"/>
            <a:ext cx="8915400" cy="1252728"/>
          </a:xfrm>
        </p:spPr>
        <p:txBody>
          <a:bodyPr>
            <a:normAutofit/>
          </a:bodyPr>
          <a:lstStyle/>
          <a:p>
            <a:pPr algn="ctr"/>
            <a:r>
              <a:rPr lang="ko-KR" altLang="en-US" sz="240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목차</a:t>
            </a:r>
            <a:endParaRPr lang="en-US" sz="2200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  <a:cs typeface="Calibri" pitchFamily="34" charset="0"/>
            </a:endParaRPr>
          </a:p>
        </p:txBody>
      </p:sp>
      <p:pic>
        <p:nvPicPr>
          <p:cNvPr id="14" name="Picture 2" descr="Hom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6553200"/>
            <a:ext cx="1371600" cy="283388"/>
          </a:xfrm>
          <a:prstGeom prst="rect">
            <a:avLst/>
          </a:prstGeom>
          <a:noFill/>
        </p:spPr>
      </p:pic>
      <p:sp>
        <p:nvSpPr>
          <p:cNvPr id="16" name="Rectangle 22"/>
          <p:cNvSpPr/>
          <p:nvPr/>
        </p:nvSpPr>
        <p:spPr>
          <a:xfrm>
            <a:off x="249846" y="1865376"/>
            <a:ext cx="50079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SQL Server 2008 Certification </a:t>
            </a:r>
            <a:r>
              <a:rPr lang="ko-KR" altLang="en-US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종류 </a:t>
            </a:r>
            <a:r>
              <a:rPr lang="en-US" altLang="ko-KR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- </a:t>
            </a:r>
            <a:r>
              <a:rPr lang="ko-KR" altLang="en-US" sz="100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경력개발 이정표</a:t>
            </a:r>
            <a:endParaRPr lang="en-US" altLang="ko-KR" sz="1000" dirty="0" smtClean="0">
              <a:solidFill>
                <a:schemeClr val="bg1"/>
              </a:solidFill>
              <a:latin typeface="맑은 고딕" pitchFamily="50" charset="-127"/>
              <a:ea typeface="맑은 고딕" pitchFamily="50" charset="-127"/>
              <a:cs typeface="Calibri" pitchFamily="34" charset="0"/>
            </a:endParaRPr>
          </a:p>
        </p:txBody>
      </p:sp>
      <p:sp>
        <p:nvSpPr>
          <p:cNvPr id="17" name="모서리가 둥근 직사각형 16">
            <a:hlinkClick r:id="rId4" action="ppaction://hlinksldjump"/>
          </p:cNvPr>
          <p:cNvSpPr/>
          <p:nvPr/>
        </p:nvSpPr>
        <p:spPr>
          <a:xfrm>
            <a:off x="5276088" y="1941576"/>
            <a:ext cx="1124712" cy="38100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바로 가기</a:t>
            </a:r>
            <a:endParaRPr lang="en-US" sz="14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8" name="Rectangle 22"/>
          <p:cNvSpPr/>
          <p:nvPr/>
        </p:nvSpPr>
        <p:spPr>
          <a:xfrm>
            <a:off x="228600" y="2450592"/>
            <a:ext cx="434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SQL Server 2008 Certification </a:t>
            </a:r>
            <a:r>
              <a:rPr lang="ko-KR" altLang="en-US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종류</a:t>
            </a:r>
            <a:endParaRPr lang="en-US" i="1" dirty="0" smtClean="0">
              <a:solidFill>
                <a:srgbClr val="FFC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9" name="모서리가 둥근 직사각형 18">
            <a:hlinkClick r:id="rId5" action="ppaction://hlinksldjump"/>
          </p:cNvPr>
          <p:cNvSpPr/>
          <p:nvPr/>
        </p:nvSpPr>
        <p:spPr>
          <a:xfrm>
            <a:off x="5276088" y="2450592"/>
            <a:ext cx="1124712" cy="38100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바로 가기</a:t>
            </a:r>
            <a:endParaRPr lang="en-US" sz="14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0" name="Rectangle 22"/>
          <p:cNvSpPr/>
          <p:nvPr/>
        </p:nvSpPr>
        <p:spPr>
          <a:xfrm>
            <a:off x="0" y="6550223"/>
            <a:ext cx="58835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200" b="1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주의</a:t>
            </a:r>
            <a:r>
              <a:rPr lang="en-US" altLang="ko-KR" sz="1200" b="1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:</a:t>
            </a:r>
            <a:endParaRPr lang="en-US" sz="1200" i="1" dirty="0" smtClean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2" name="모서리가 둥근 직사각형 21">
            <a:hlinkClick r:id="rId6" action="ppaction://hlinksldjump"/>
          </p:cNvPr>
          <p:cNvSpPr/>
          <p:nvPr/>
        </p:nvSpPr>
        <p:spPr>
          <a:xfrm>
            <a:off x="588354" y="6565392"/>
            <a:ext cx="914400" cy="22860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바로 가기</a:t>
            </a:r>
            <a:endParaRPr lang="en-US" sz="10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4" name="Rectangle 22"/>
          <p:cNvSpPr/>
          <p:nvPr/>
        </p:nvSpPr>
        <p:spPr>
          <a:xfrm>
            <a:off x="1450938" y="6550223"/>
            <a:ext cx="5562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200" dirty="0" smtClean="0">
                <a:solidFill>
                  <a:srgbClr val="00B050"/>
                </a:solidFill>
                <a:latin typeface="맑은 고딕" pitchFamily="50" charset="-127"/>
                <a:ea typeface="맑은 고딕" pitchFamily="50" charset="-127"/>
              </a:rPr>
              <a:t>버튼은 </a:t>
            </a:r>
            <a:r>
              <a:rPr lang="en-US" altLang="ko-KR" sz="1200" dirty="0" smtClean="0">
                <a:solidFill>
                  <a:srgbClr val="00B050"/>
                </a:solidFill>
                <a:latin typeface="맑은 고딕" pitchFamily="50" charset="-127"/>
                <a:ea typeface="맑은 고딕" pitchFamily="50" charset="-127"/>
              </a:rPr>
              <a:t>‘</a:t>
            </a:r>
            <a:r>
              <a:rPr lang="ko-KR" altLang="en-US" sz="1200" dirty="0" smtClean="0">
                <a:solidFill>
                  <a:srgbClr val="00B050"/>
                </a:solidFill>
                <a:latin typeface="맑은 고딕" pitchFamily="50" charset="-127"/>
                <a:ea typeface="맑은 고딕" pitchFamily="50" charset="-127"/>
              </a:rPr>
              <a:t>슬라이드 쇼</a:t>
            </a:r>
            <a:r>
              <a:rPr lang="en-US" altLang="ko-KR" sz="1200" dirty="0" smtClean="0">
                <a:solidFill>
                  <a:srgbClr val="00B050"/>
                </a:solidFill>
                <a:latin typeface="맑은 고딕" pitchFamily="50" charset="-127"/>
                <a:ea typeface="맑은 고딕" pitchFamily="50" charset="-127"/>
              </a:rPr>
              <a:t>’</a:t>
            </a:r>
            <a:r>
              <a:rPr lang="ko-KR" altLang="en-US" sz="1200" dirty="0" smtClean="0">
                <a:solidFill>
                  <a:srgbClr val="00B050"/>
                </a:solidFill>
                <a:latin typeface="맑은 고딕" pitchFamily="50" charset="-127"/>
                <a:ea typeface="맑은 고딕" pitchFamily="50" charset="-127"/>
              </a:rPr>
              <a:t>를 실행하셔야 사용 가능 합니다</a:t>
            </a:r>
            <a:r>
              <a:rPr lang="en-US" altLang="ko-KR" sz="1200" dirty="0" smtClean="0">
                <a:solidFill>
                  <a:srgbClr val="00B05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lang="en-US" sz="1200" dirty="0" smtClean="0">
              <a:solidFill>
                <a:srgbClr val="00B05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6" name="Rectangle 22"/>
          <p:cNvSpPr/>
          <p:nvPr/>
        </p:nvSpPr>
        <p:spPr>
          <a:xfrm>
            <a:off x="228600" y="2983992"/>
            <a:ext cx="434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단 하나의 </a:t>
            </a:r>
            <a:r>
              <a:rPr lang="en-US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Exam</a:t>
            </a:r>
            <a:r>
              <a:rPr lang="ko-KR" altLang="en-US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으로 </a:t>
            </a:r>
            <a:r>
              <a:rPr lang="en-US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MCTS </a:t>
            </a:r>
            <a:r>
              <a:rPr lang="ko-KR" altLang="en-US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취득 가능</a:t>
            </a:r>
            <a:r>
              <a:rPr lang="en-US" altLang="ko-KR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!</a:t>
            </a:r>
            <a:endParaRPr lang="en-US" i="1" dirty="0" smtClean="0">
              <a:solidFill>
                <a:srgbClr val="FFC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7" name="모서리가 둥근 직사각형 26">
            <a:hlinkClick r:id="rId7" action="ppaction://hlinksldjump"/>
          </p:cNvPr>
          <p:cNvSpPr/>
          <p:nvPr/>
        </p:nvSpPr>
        <p:spPr>
          <a:xfrm>
            <a:off x="5276088" y="2983992"/>
            <a:ext cx="1124712" cy="38100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바로 가기</a:t>
            </a:r>
            <a:endParaRPr lang="en-US" sz="14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8" name="Rectangle 22"/>
          <p:cNvSpPr/>
          <p:nvPr/>
        </p:nvSpPr>
        <p:spPr>
          <a:xfrm>
            <a:off x="228600" y="3480661"/>
            <a:ext cx="4343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단 두 개의 </a:t>
            </a:r>
            <a:r>
              <a:rPr lang="en-US" altLang="ko-KR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Exam</a:t>
            </a:r>
            <a:r>
              <a:rPr lang="ko-KR" altLang="en-US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으로 </a:t>
            </a:r>
            <a:r>
              <a:rPr lang="en-US" altLang="ko-KR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MCITP </a:t>
            </a:r>
            <a:r>
              <a:rPr lang="ko-KR" altLang="en-US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취득 가능</a:t>
            </a:r>
            <a:r>
              <a:rPr lang="en-US" altLang="ko-KR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! </a:t>
            </a:r>
            <a:br>
              <a:rPr lang="en-US" altLang="ko-KR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</a:br>
            <a:endParaRPr lang="en-US" i="1" dirty="0" smtClean="0">
              <a:solidFill>
                <a:srgbClr val="FFC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9" name="모서리가 둥근 직사각형 28">
            <a:hlinkClick r:id="rId8" action="ppaction://hlinksldjump"/>
          </p:cNvPr>
          <p:cNvSpPr/>
          <p:nvPr/>
        </p:nvSpPr>
        <p:spPr>
          <a:xfrm>
            <a:off x="5276088" y="3517392"/>
            <a:ext cx="1124712" cy="38100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바로 가기</a:t>
            </a:r>
            <a:endParaRPr lang="en-US" sz="14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4" name="Rectangle 22"/>
          <p:cNvSpPr/>
          <p:nvPr/>
        </p:nvSpPr>
        <p:spPr>
          <a:xfrm>
            <a:off x="228600" y="4014061"/>
            <a:ext cx="4495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SQL Server 2005 </a:t>
            </a:r>
            <a:r>
              <a:rPr lang="ko-KR" altLang="en-US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관련 자격증 업그레이드</a:t>
            </a:r>
            <a:endParaRPr lang="en-US" i="1" dirty="0" smtClean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5" name="모서리가 둥근 직사각형 34">
            <a:hlinkClick r:id="rId9" action="ppaction://hlinksldjump"/>
          </p:cNvPr>
          <p:cNvSpPr/>
          <p:nvPr/>
        </p:nvSpPr>
        <p:spPr>
          <a:xfrm>
            <a:off x="5276088" y="4050792"/>
            <a:ext cx="1124712" cy="38100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바로 가기</a:t>
            </a:r>
            <a:endParaRPr lang="en-US" sz="14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8" name="Rectangle 22"/>
          <p:cNvSpPr/>
          <p:nvPr/>
        </p:nvSpPr>
        <p:spPr>
          <a:xfrm>
            <a:off x="228600" y="4547461"/>
            <a:ext cx="5029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SQL 2008 </a:t>
            </a:r>
            <a:r>
              <a:rPr lang="ko-KR" altLang="en-US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마이크로소프트 공인교육 과정 안내</a:t>
            </a:r>
            <a:br>
              <a:rPr lang="ko-KR" altLang="en-US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</a:br>
            <a:endParaRPr lang="en-US" i="1" dirty="0" smtClean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2" name="모서리가 둥근 직사각형 41">
            <a:hlinkClick r:id="rId10" action="ppaction://hlinksldjump"/>
          </p:cNvPr>
          <p:cNvSpPr/>
          <p:nvPr/>
        </p:nvSpPr>
        <p:spPr>
          <a:xfrm>
            <a:off x="5276088" y="4584192"/>
            <a:ext cx="1124712" cy="38100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바로 가기</a:t>
            </a:r>
            <a:endParaRPr lang="en-US" sz="14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3" name="Rectangle 22"/>
          <p:cNvSpPr/>
          <p:nvPr/>
        </p:nvSpPr>
        <p:spPr>
          <a:xfrm>
            <a:off x="228600" y="5080861"/>
            <a:ext cx="502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마이크로소프트 공인교육 센터 소개</a:t>
            </a:r>
            <a:endParaRPr lang="en-US" i="1" dirty="0" smtClean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4" name="모서리가 둥근 직사각형 43">
            <a:hlinkClick r:id="rId6" action="ppaction://hlinksldjump"/>
          </p:cNvPr>
          <p:cNvSpPr/>
          <p:nvPr/>
        </p:nvSpPr>
        <p:spPr>
          <a:xfrm>
            <a:off x="5276088" y="5117592"/>
            <a:ext cx="1124712" cy="38100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바로 가기</a:t>
            </a:r>
            <a:endParaRPr lang="en-US" sz="14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5" name="Rectangle 22"/>
          <p:cNvSpPr/>
          <p:nvPr/>
        </p:nvSpPr>
        <p:spPr>
          <a:xfrm>
            <a:off x="228600" y="5602069"/>
            <a:ext cx="502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마이크로소프트 공인교육 무료로 듣는 방법 </a:t>
            </a:r>
            <a:endParaRPr lang="en-US" i="1" dirty="0" smtClean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6" name="모서리가 둥근 직사각형 45">
            <a:hlinkClick r:id="rId11" action="ppaction://hlinksldjump"/>
          </p:cNvPr>
          <p:cNvSpPr/>
          <p:nvPr/>
        </p:nvSpPr>
        <p:spPr>
          <a:xfrm>
            <a:off x="5276088" y="5638800"/>
            <a:ext cx="1124712" cy="38100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바로 가기</a:t>
            </a:r>
            <a:endParaRPr lang="en-US" sz="14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8" name="직사각형 47"/>
          <p:cNvSpPr/>
          <p:nvPr/>
        </p:nvSpPr>
        <p:spPr>
          <a:xfrm>
            <a:off x="152400" y="1154668"/>
            <a:ext cx="868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 </a:t>
            </a:r>
            <a:r>
              <a:rPr lang="ko-KR" altLang="en-US" b="1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단 </a:t>
            </a:r>
            <a:r>
              <a:rPr lang="en-US" altLang="ko-KR" b="1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1</a:t>
            </a:r>
            <a:r>
              <a:rPr lang="ko-KR" altLang="en-US" b="1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개의 </a:t>
            </a:r>
            <a:r>
              <a:rPr lang="en-US" altLang="ko-KR" b="1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exam</a:t>
            </a:r>
            <a:r>
              <a:rPr lang="ko-KR" altLang="en-US" b="1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으로 </a:t>
            </a:r>
            <a:r>
              <a:rPr lang="en-US" altLang="ko-KR" b="1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MCTS </a:t>
            </a:r>
            <a:r>
              <a:rPr lang="ko-KR" altLang="en-US" b="1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취득</a:t>
            </a:r>
            <a:r>
              <a:rPr lang="en-US" altLang="ko-KR" b="1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! </a:t>
            </a:r>
            <a:r>
              <a:rPr lang="ko-KR" altLang="en-US" b="1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총 </a:t>
            </a:r>
            <a:r>
              <a:rPr lang="en-US" altLang="ko-KR" b="1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2</a:t>
            </a:r>
            <a:r>
              <a:rPr lang="ko-KR" altLang="en-US" b="1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개의 </a:t>
            </a:r>
            <a:r>
              <a:rPr lang="en-US" altLang="ko-KR" b="1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exam</a:t>
            </a:r>
            <a:r>
              <a:rPr lang="ko-KR" altLang="en-US" b="1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으로 </a:t>
            </a:r>
            <a:r>
              <a:rPr lang="en-US" altLang="ko-KR" b="1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MCITP </a:t>
            </a:r>
            <a:r>
              <a:rPr lang="ko-KR" altLang="en-US" b="1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취득</a:t>
            </a:r>
            <a:r>
              <a:rPr lang="en-US" altLang="ko-KR" b="1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!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5448"/>
            <a:ext cx="8915400" cy="1252728"/>
          </a:xfrm>
        </p:spPr>
        <p:txBody>
          <a:bodyPr spcCol="72000">
            <a:normAutofit/>
          </a:bodyPr>
          <a:lstStyle/>
          <a:p>
            <a:r>
              <a:rPr lang="en-US" sz="2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SQL Server 2008 Certification 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종류</a:t>
            </a:r>
            <a:r>
              <a:rPr lang="en-US" altLang="ko-KR" sz="40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/>
            </a:r>
            <a:br>
              <a:rPr lang="en-US" altLang="ko-KR" sz="40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</a:br>
            <a:r>
              <a:rPr lang="ko-KR" altLang="en-US" sz="1800" b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단 </a:t>
            </a:r>
            <a:r>
              <a:rPr lang="en-US" altLang="ko-KR" sz="1800" b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1</a:t>
            </a:r>
            <a:r>
              <a:rPr lang="ko-KR" altLang="en-US" sz="1800" b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개의 </a:t>
            </a:r>
            <a:r>
              <a:rPr lang="en-US" altLang="ko-KR" sz="1800" b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exam</a:t>
            </a:r>
            <a:r>
              <a:rPr lang="ko-KR" altLang="en-US" sz="1800" b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으로 </a:t>
            </a:r>
            <a:r>
              <a:rPr lang="en-US" altLang="ko-KR" sz="1800" b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MCTS </a:t>
            </a:r>
            <a:r>
              <a:rPr lang="ko-KR" altLang="en-US" sz="1800" b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취득</a:t>
            </a:r>
            <a:r>
              <a:rPr lang="en-US" altLang="ko-KR" sz="1800" b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! </a:t>
            </a:r>
            <a:r>
              <a:rPr lang="ko-KR" altLang="en-US" sz="1800" b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총 </a:t>
            </a:r>
            <a:r>
              <a:rPr lang="en-US" altLang="ko-KR" sz="1800" b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2</a:t>
            </a:r>
            <a:r>
              <a:rPr lang="ko-KR" altLang="en-US" sz="1800" b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개의 </a:t>
            </a:r>
            <a:r>
              <a:rPr lang="en-US" altLang="ko-KR" sz="1800" b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exam</a:t>
            </a:r>
            <a:r>
              <a:rPr lang="ko-KR" altLang="en-US" sz="1800" b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으로 </a:t>
            </a:r>
            <a:r>
              <a:rPr lang="en-US" altLang="ko-KR" sz="1800" b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MCITP </a:t>
            </a:r>
            <a:r>
              <a:rPr lang="ko-KR" altLang="en-US" sz="1800" b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취득</a:t>
            </a:r>
            <a:endParaRPr lang="en-US" sz="1800" b="0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  <a:cs typeface="Calibri" pitchFamily="34" charset="0"/>
            </a:endParaRPr>
          </a:p>
        </p:txBody>
      </p:sp>
      <p:sp>
        <p:nvSpPr>
          <p:cNvPr id="40" name="모서리가 둥근 직사각형 39"/>
          <p:cNvSpPr/>
          <p:nvPr/>
        </p:nvSpPr>
        <p:spPr>
          <a:xfrm>
            <a:off x="228600" y="2256004"/>
            <a:ext cx="239488" cy="283030"/>
          </a:xfrm>
          <a:prstGeom prst="roundRect">
            <a:avLst/>
          </a:prstGeom>
          <a:noFill/>
          <a:ln w="28575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1" name="Picture 2" descr="Hom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6553200"/>
            <a:ext cx="1371600" cy="283388"/>
          </a:xfrm>
          <a:prstGeom prst="rect">
            <a:avLst/>
          </a:prstGeom>
          <a:noFill/>
        </p:spPr>
      </p:pic>
      <p:sp>
        <p:nvSpPr>
          <p:cNvPr id="14" name="모서리가 둥근 직사각형 13">
            <a:hlinkClick r:id="rId4" action="ppaction://hlinksldjump"/>
          </p:cNvPr>
          <p:cNvSpPr/>
          <p:nvPr/>
        </p:nvSpPr>
        <p:spPr>
          <a:xfrm>
            <a:off x="8153400" y="0"/>
            <a:ext cx="990600" cy="381000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목차 보기</a:t>
            </a:r>
            <a:endParaRPr lang="en-US" sz="1400" dirty="0"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29" name="그룹 28"/>
          <p:cNvGrpSpPr/>
          <p:nvPr/>
        </p:nvGrpSpPr>
        <p:grpSpPr>
          <a:xfrm>
            <a:off x="0" y="2743200"/>
            <a:ext cx="9144000" cy="3505200"/>
            <a:chOff x="0" y="2743200"/>
            <a:chExt cx="9144000" cy="3505200"/>
          </a:xfrm>
        </p:grpSpPr>
        <p:grpSp>
          <p:nvGrpSpPr>
            <p:cNvPr id="25" name="그룹 24"/>
            <p:cNvGrpSpPr/>
            <p:nvPr/>
          </p:nvGrpSpPr>
          <p:grpSpPr>
            <a:xfrm>
              <a:off x="0" y="2743200"/>
              <a:ext cx="9144000" cy="3505200"/>
              <a:chOff x="0" y="2438400"/>
              <a:chExt cx="9144000" cy="3505200"/>
            </a:xfrm>
          </p:grpSpPr>
          <p:grpSp>
            <p:nvGrpSpPr>
              <p:cNvPr id="19" name="그룹 18"/>
              <p:cNvGrpSpPr/>
              <p:nvPr/>
            </p:nvGrpSpPr>
            <p:grpSpPr>
              <a:xfrm>
                <a:off x="0" y="2438400"/>
                <a:ext cx="9144000" cy="3505200"/>
                <a:chOff x="0" y="2819400"/>
                <a:chExt cx="9144000" cy="3505200"/>
              </a:xfrm>
            </p:grpSpPr>
            <p:grpSp>
              <p:nvGrpSpPr>
                <p:cNvPr id="17" name="그룹 16"/>
                <p:cNvGrpSpPr/>
                <p:nvPr/>
              </p:nvGrpSpPr>
              <p:grpSpPr>
                <a:xfrm>
                  <a:off x="0" y="2819400"/>
                  <a:ext cx="9144000" cy="3505200"/>
                  <a:chOff x="0" y="2819400"/>
                  <a:chExt cx="9144000" cy="3505200"/>
                </a:xfrm>
              </p:grpSpPr>
              <p:pic>
                <p:nvPicPr>
                  <p:cNvPr id="15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5" cstate="print"/>
                  <a:srcRect/>
                  <a:stretch>
                    <a:fillRect/>
                  </a:stretch>
                </p:blipFill>
                <p:spPr bwMode="auto">
                  <a:xfrm>
                    <a:off x="0" y="2819400"/>
                    <a:ext cx="9144000" cy="350520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16" name="직사각형 15"/>
                  <p:cNvSpPr/>
                  <p:nvPr/>
                </p:nvSpPr>
                <p:spPr>
                  <a:xfrm>
                    <a:off x="6553200" y="3200400"/>
                    <a:ext cx="762000" cy="381000"/>
                  </a:xfrm>
                  <a:prstGeom prst="rect">
                    <a:avLst/>
                  </a:prstGeom>
                  <a:solidFill>
                    <a:srgbClr val="DA5800">
                      <a:alpha val="87451"/>
                    </a:srgb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ko-KR" altLang="en-US" sz="1000" b="1" dirty="0" smtClean="0">
                        <a:latin typeface="맑은 고딕" pitchFamily="50" charset="-127"/>
                        <a:ea typeface="맑은 고딕" pitchFamily="50" charset="-127"/>
                      </a:rPr>
                      <a:t>개발자</a:t>
                    </a:r>
                    <a:endParaRPr lang="en-US" sz="1000" b="1" dirty="0">
                      <a:latin typeface="맑은 고딕" pitchFamily="50" charset="-127"/>
                      <a:ea typeface="맑은 고딕" pitchFamily="50" charset="-127"/>
                    </a:endParaRPr>
                  </a:p>
                </p:txBody>
              </p:sp>
            </p:grpSp>
            <p:sp>
              <p:nvSpPr>
                <p:cNvPr id="18" name="직사각형 17"/>
                <p:cNvSpPr/>
                <p:nvPr/>
              </p:nvSpPr>
              <p:spPr>
                <a:xfrm>
                  <a:off x="1981200" y="3200400"/>
                  <a:ext cx="762000" cy="381000"/>
                </a:xfrm>
                <a:prstGeom prst="rect">
                  <a:avLst/>
                </a:prstGeom>
                <a:solidFill>
                  <a:srgbClr val="DA5800">
                    <a:alpha val="87451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000" b="1" dirty="0" smtClean="0">
                      <a:latin typeface="맑은 고딕" pitchFamily="50" charset="-127"/>
                      <a:ea typeface="맑은 고딕" pitchFamily="50" charset="-127"/>
                    </a:rPr>
                    <a:t>IT </a:t>
                  </a:r>
                  <a:r>
                    <a:rPr lang="ko-KR" altLang="en-US" sz="1000" b="1" dirty="0" smtClean="0">
                      <a:latin typeface="맑은 고딕" pitchFamily="50" charset="-127"/>
                      <a:ea typeface="맑은 고딕" pitchFamily="50" charset="-127"/>
                    </a:rPr>
                    <a:t>전문가</a:t>
                  </a:r>
                  <a:endParaRPr lang="en-US" sz="1000" b="1" dirty="0">
                    <a:latin typeface="맑은 고딕" pitchFamily="50" charset="-127"/>
                    <a:ea typeface="맑은 고딕" pitchFamily="50" charset="-127"/>
                  </a:endParaRPr>
                </a:p>
              </p:txBody>
            </p:sp>
          </p:grpSp>
          <p:sp>
            <p:nvSpPr>
              <p:cNvPr id="24" name="직사각형 23"/>
              <p:cNvSpPr/>
              <p:nvPr/>
            </p:nvSpPr>
            <p:spPr>
              <a:xfrm>
                <a:off x="3352800" y="4953000"/>
                <a:ext cx="838200" cy="533400"/>
              </a:xfrm>
              <a:prstGeom prst="rect">
                <a:avLst/>
              </a:prstGeom>
              <a:solidFill>
                <a:srgbClr val="DA5800">
                  <a:alpha val="87451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900" b="1" dirty="0" smtClean="0">
                    <a:latin typeface="Arial Narrow" pitchFamily="34" charset="0"/>
                    <a:ea typeface="맑은 고딕" pitchFamily="50" charset="-127"/>
                    <a:cs typeface="Vrinda" pitchFamily="34" charset="0"/>
                  </a:rPr>
                  <a:t>Enterprise </a:t>
                </a:r>
              </a:p>
              <a:p>
                <a:r>
                  <a:rPr lang="en-US" sz="900" b="1" dirty="0" smtClean="0">
                    <a:latin typeface="Arial Narrow" pitchFamily="34" charset="0"/>
                    <a:ea typeface="맑은 고딕" pitchFamily="50" charset="-127"/>
                    <a:cs typeface="Vrinda" pitchFamily="34" charset="0"/>
                  </a:rPr>
                  <a:t>Desktop</a:t>
                </a:r>
              </a:p>
              <a:p>
                <a:r>
                  <a:rPr lang="en-US" sz="900" b="1" dirty="0" smtClean="0">
                    <a:latin typeface="Arial Narrow" pitchFamily="34" charset="0"/>
                    <a:ea typeface="맑은 고딕" pitchFamily="50" charset="-127"/>
                    <a:cs typeface="Vrinda" pitchFamily="34" charset="0"/>
                  </a:rPr>
                  <a:t>Administrator</a:t>
                </a:r>
                <a:endParaRPr lang="en-US" sz="900" b="1" dirty="0">
                  <a:latin typeface="Arial Narrow" pitchFamily="34" charset="0"/>
                  <a:ea typeface="맑은 고딕" pitchFamily="50" charset="-127"/>
                  <a:cs typeface="Vrinda" pitchFamily="34" charset="0"/>
                </a:endParaRPr>
              </a:p>
            </p:txBody>
          </p:sp>
        </p:grpSp>
        <p:sp>
          <p:nvSpPr>
            <p:cNvPr id="20" name="모서리가 둥근 직사각형 19"/>
            <p:cNvSpPr/>
            <p:nvPr/>
          </p:nvSpPr>
          <p:spPr>
            <a:xfrm>
              <a:off x="228600" y="5072742"/>
              <a:ext cx="1219200" cy="838200"/>
            </a:xfrm>
            <a:prstGeom prst="roundRect">
              <a:avLst/>
            </a:prstGeom>
            <a:noFill/>
            <a:ln w="28575">
              <a:solidFill>
                <a:srgbClr val="00B050"/>
              </a:solidFill>
              <a:prstDash val="sysDash"/>
            </a:ln>
            <a:effectLst>
              <a:glow rad="228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모서리가 둥근 직사각형 20"/>
            <p:cNvSpPr/>
            <p:nvPr/>
          </p:nvSpPr>
          <p:spPr>
            <a:xfrm>
              <a:off x="7652658" y="3962400"/>
              <a:ext cx="1219200" cy="838200"/>
            </a:xfrm>
            <a:prstGeom prst="roundRect">
              <a:avLst/>
            </a:prstGeom>
            <a:noFill/>
            <a:ln w="28575">
              <a:solidFill>
                <a:srgbClr val="00B050"/>
              </a:solidFill>
              <a:prstDash val="sysDash"/>
            </a:ln>
            <a:effectLst>
              <a:glow rad="228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모서리가 둥근 직사각형 21"/>
            <p:cNvSpPr/>
            <p:nvPr/>
          </p:nvSpPr>
          <p:spPr>
            <a:xfrm>
              <a:off x="7652658" y="5050972"/>
              <a:ext cx="1219200" cy="838200"/>
            </a:xfrm>
            <a:prstGeom prst="roundRect">
              <a:avLst/>
            </a:prstGeom>
            <a:noFill/>
            <a:ln w="28575">
              <a:solidFill>
                <a:srgbClr val="00B050"/>
              </a:solidFill>
              <a:prstDash val="sysDash"/>
            </a:ln>
            <a:effectLst>
              <a:glow rad="228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6" name="Rectangle 22"/>
          <p:cNvSpPr/>
          <p:nvPr/>
        </p:nvSpPr>
        <p:spPr>
          <a:xfrm>
            <a:off x="152400" y="1687286"/>
            <a:ext cx="8077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</a:rPr>
              <a:t>마이크로소프트의 경력 개발 이정표 중 총 </a:t>
            </a:r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</a:rPr>
              <a:t>3</a:t>
            </a:r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</a:rPr>
              <a:t>개 분야에서 취득 가능 </a:t>
            </a:r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</a:rPr>
              <a:t>: </a:t>
            </a:r>
            <a:endParaRPr lang="en-US" sz="200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7" name="Rectangle 22"/>
          <p:cNvSpPr/>
          <p:nvPr/>
        </p:nvSpPr>
        <p:spPr>
          <a:xfrm>
            <a:off x="533400" y="2190690"/>
            <a:ext cx="7772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</a:rPr>
              <a:t>표시 참조</a:t>
            </a:r>
            <a:endParaRPr lang="en-US" sz="2000" dirty="0" smtClean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5314"/>
            <a:ext cx="8915400" cy="1252728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SQL Server 2008 Certification </a:t>
            </a:r>
            <a:r>
              <a:rPr lang="ko-KR" altLang="en-US" sz="36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종류</a:t>
            </a:r>
            <a:endParaRPr lang="en-US" sz="3600" dirty="0">
              <a:latin typeface="맑은 고딕" pitchFamily="50" charset="-127"/>
              <a:ea typeface="맑은 고딕" pitchFamily="50" charset="-127"/>
              <a:cs typeface="Calibri" pitchFamily="34" charset="0"/>
            </a:endParaRPr>
          </a:p>
        </p:txBody>
      </p:sp>
      <p:grpSp>
        <p:nvGrpSpPr>
          <p:cNvPr id="3" name="Group 10"/>
          <p:cNvGrpSpPr/>
          <p:nvPr/>
        </p:nvGrpSpPr>
        <p:grpSpPr>
          <a:xfrm>
            <a:off x="555674" y="3886200"/>
            <a:ext cx="1641946" cy="1547446"/>
            <a:chOff x="281354" y="2644726"/>
            <a:chExt cx="1641946" cy="1547446"/>
          </a:xfrm>
        </p:grpSpPr>
        <p:sp>
          <p:nvSpPr>
            <p:cNvPr id="10" name="Rounded Rectangle 9"/>
            <p:cNvSpPr/>
            <p:nvPr/>
          </p:nvSpPr>
          <p:spPr bwMode="auto">
            <a:xfrm>
              <a:off x="281354" y="2644726"/>
              <a:ext cx="1641946" cy="1547446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4"/>
            </a:lnRef>
            <a:fillRef idx="1003">
              <a:schemeClr val="lt1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/>
              <a:endPara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  <a:cs typeface="Calibri" pitchFamily="34" charset="0"/>
              </a:endParaRPr>
            </a:p>
          </p:txBody>
        </p:sp>
        <p:pic>
          <p:nvPicPr>
            <p:cNvPr id="4" name="Rectangle 7988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5083" y="2955327"/>
              <a:ext cx="1334488" cy="926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 Placeholder 2"/>
          <p:cNvSpPr txBox="1">
            <a:spLocks/>
          </p:cNvSpPr>
          <p:nvPr/>
        </p:nvSpPr>
        <p:spPr bwMode="auto">
          <a:xfrm>
            <a:off x="2529852" y="1866316"/>
            <a:ext cx="5867400" cy="1566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algn="l" defTabSz="-13873163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3</a:t>
            </a:r>
            <a:r>
              <a:rPr kumimoji="0" lang="ko-KR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종류의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 MCITP</a:t>
            </a:r>
          </a:p>
          <a:p>
            <a:pPr marL="225425" indent="-225425" defTabSz="-13873163" eaLnBrk="0" hangingPunct="0">
              <a:lnSpc>
                <a:spcPct val="9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16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Database Administrator 2008</a:t>
            </a:r>
          </a:p>
          <a:p>
            <a:pPr marL="225425" lvl="0" indent="-225425" defTabSz="-13873163" eaLnBrk="0" hangingPunct="0">
              <a:lnSpc>
                <a:spcPct val="9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16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Database Developer 2008</a:t>
            </a:r>
          </a:p>
          <a:p>
            <a:pPr marL="225425" indent="-225425" defTabSz="-13873163" eaLnBrk="0" hangingPunct="0">
              <a:lnSpc>
                <a:spcPct val="9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16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Business Intelligence Developer 2008</a:t>
            </a:r>
          </a:p>
        </p:txBody>
      </p:sp>
      <p:sp>
        <p:nvSpPr>
          <p:cNvPr id="7" name="Text Placeholder 2"/>
          <p:cNvSpPr txBox="1">
            <a:spLocks/>
          </p:cNvSpPr>
          <p:nvPr/>
        </p:nvSpPr>
        <p:spPr bwMode="auto">
          <a:xfrm>
            <a:off x="633046" y="5903742"/>
            <a:ext cx="7934178" cy="649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algn="l" defTabSz="-13873163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SQL Server 2005 </a:t>
            </a:r>
            <a:r>
              <a:rPr kumimoji="0" lang="ko-KR" alt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자격증에서 </a:t>
            </a:r>
            <a:r>
              <a:rPr kumimoji="0" lang="en-US" altLang="ko-KR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2008</a:t>
            </a:r>
            <a:r>
              <a:rPr kumimoji="0" lang="ko-KR" alt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로 업그레이드도 가능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  <a:cs typeface="Calibri" pitchFamily="34" charset="0"/>
            </a:endParaRPr>
          </a:p>
        </p:txBody>
      </p:sp>
      <p:grpSp>
        <p:nvGrpSpPr>
          <p:cNvPr id="6" name="Group 12"/>
          <p:cNvGrpSpPr/>
          <p:nvPr/>
        </p:nvGrpSpPr>
        <p:grpSpPr>
          <a:xfrm>
            <a:off x="555674" y="1828800"/>
            <a:ext cx="1641946" cy="1547446"/>
            <a:chOff x="555674" y="1181684"/>
            <a:chExt cx="1641946" cy="1547446"/>
          </a:xfrm>
        </p:grpSpPr>
        <p:sp>
          <p:nvSpPr>
            <p:cNvPr id="8" name="Rounded Rectangle 7"/>
            <p:cNvSpPr/>
            <p:nvPr/>
          </p:nvSpPr>
          <p:spPr bwMode="auto">
            <a:xfrm>
              <a:off x="555674" y="1181684"/>
              <a:ext cx="1641946" cy="1547446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4"/>
            </a:lnRef>
            <a:fillRef idx="1003">
              <a:schemeClr val="lt1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/>
              <a:endPara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  <a:cs typeface="Calibri" pitchFamily="34" charset="0"/>
              </a:endParaRPr>
            </a:p>
          </p:txBody>
        </p:sp>
        <p:pic>
          <p:nvPicPr>
            <p:cNvPr id="1026" name="Picture 2" descr="C:\Users\jeffko\Documents\Cert\Marketing\PNG\cert_ITpro_rgb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31520" y="1575579"/>
              <a:ext cx="1281173" cy="699307"/>
            </a:xfrm>
            <a:prstGeom prst="rect">
              <a:avLst/>
            </a:prstGeom>
            <a:noFill/>
          </p:spPr>
        </p:pic>
      </p:grpSp>
      <p:sp>
        <p:nvSpPr>
          <p:cNvPr id="14" name="Text Placeholder 2"/>
          <p:cNvSpPr txBox="1">
            <a:spLocks/>
          </p:cNvSpPr>
          <p:nvPr/>
        </p:nvSpPr>
        <p:spPr bwMode="auto">
          <a:xfrm>
            <a:off x="2529852" y="3895578"/>
            <a:ext cx="5867400" cy="1566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defTabSz="-13873163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400" kern="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3</a:t>
            </a:r>
            <a:r>
              <a:rPr lang="ko-KR" altLang="en-US" sz="2400" kern="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종류의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 MCTS</a:t>
            </a:r>
          </a:p>
          <a:p>
            <a:pPr marL="225425" indent="-225425" defTabSz="-13873163" eaLnBrk="0" hangingPunct="0">
              <a:lnSpc>
                <a:spcPct val="9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16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Implementation and Maintenance</a:t>
            </a:r>
          </a:p>
          <a:p>
            <a:pPr marL="225425" lvl="0" indent="-225425" defTabSz="-13873163" eaLnBrk="0" hangingPunct="0">
              <a:lnSpc>
                <a:spcPct val="9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16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Database Development</a:t>
            </a:r>
          </a:p>
          <a:p>
            <a:pPr marL="225425" indent="-225425" defTabSz="-13873163" eaLnBrk="0" hangingPunct="0">
              <a:lnSpc>
                <a:spcPct val="9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16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Business Intelligence Development and Maintenance</a:t>
            </a:r>
          </a:p>
        </p:txBody>
      </p:sp>
      <p:pic>
        <p:nvPicPr>
          <p:cNvPr id="12" name="Picture 2" descr="Hom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96200" y="6553200"/>
            <a:ext cx="1371600" cy="283388"/>
          </a:xfrm>
          <a:prstGeom prst="rect">
            <a:avLst/>
          </a:prstGeom>
          <a:noFill/>
        </p:spPr>
      </p:pic>
      <p:sp>
        <p:nvSpPr>
          <p:cNvPr id="13" name="모서리가 둥근 직사각형 12">
            <a:hlinkClick r:id="rId6" action="ppaction://hlinksldjump"/>
          </p:cNvPr>
          <p:cNvSpPr/>
          <p:nvPr/>
        </p:nvSpPr>
        <p:spPr>
          <a:xfrm>
            <a:off x="8153400" y="0"/>
            <a:ext cx="990600" cy="381000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목차 보기</a:t>
            </a:r>
            <a:endParaRPr lang="en-US" sz="1400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714" y="460248"/>
            <a:ext cx="8926286" cy="987552"/>
          </a:xfrm>
        </p:spPr>
        <p:txBody>
          <a:bodyPr>
            <a:noAutofit/>
          </a:bodyPr>
          <a:lstStyle/>
          <a:p>
            <a:r>
              <a:rPr lang="ko-KR" altLang="en-US" sz="24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단 하나의 </a:t>
            </a:r>
            <a:r>
              <a:rPr lang="en-US" altLang="ko-KR" sz="24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Exam</a:t>
            </a:r>
            <a:r>
              <a:rPr lang="ko-KR" altLang="en-US" sz="24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으로 </a:t>
            </a:r>
            <a:r>
              <a:rPr lang="en-US" altLang="ko-KR" sz="24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MCTS </a:t>
            </a:r>
            <a:r>
              <a:rPr lang="ko-KR" altLang="en-US" sz="24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취득 가능</a:t>
            </a:r>
            <a:r>
              <a:rPr lang="en-US" altLang="ko-KR" sz="24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! </a:t>
            </a:r>
            <a:br>
              <a:rPr lang="en-US" altLang="ko-KR" sz="24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</a:br>
            <a:r>
              <a:rPr lang="en-US" sz="24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SQL 2008 Microsoft Certified Technology Specialist</a:t>
            </a:r>
            <a:br>
              <a:rPr lang="en-US" sz="24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</a:br>
            <a:endParaRPr lang="en-US" sz="2400" dirty="0">
              <a:solidFill>
                <a:srgbClr val="FFC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" name="TextBox 79888"/>
          <p:cNvSpPr txBox="1">
            <a:spLocks noChangeArrowheads="1"/>
          </p:cNvSpPr>
          <p:nvPr/>
        </p:nvSpPr>
        <p:spPr bwMode="auto">
          <a:xfrm>
            <a:off x="152400" y="3225969"/>
            <a:ext cx="2819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2813">
              <a:lnSpc>
                <a:spcPct val="90000"/>
              </a:lnSpc>
              <a:buClr>
                <a:schemeClr val="tx2"/>
              </a:buClr>
              <a:buSzPct val="75000"/>
            </a:pPr>
            <a:r>
              <a:rPr lang="en-US" sz="1000" b="1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Exam 70-432: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 TS: Microsoft SQL Server 2008, Implementation and Maintenance</a:t>
            </a:r>
            <a:endParaRPr lang="en-US" sz="1000" dirty="0">
              <a:latin typeface="맑은 고딕" pitchFamily="50" charset="-127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" name="TextBox 79888"/>
          <p:cNvSpPr txBox="1">
            <a:spLocks noChangeArrowheads="1"/>
          </p:cNvSpPr>
          <p:nvPr/>
        </p:nvSpPr>
        <p:spPr bwMode="auto">
          <a:xfrm>
            <a:off x="3124200" y="3225969"/>
            <a:ext cx="2819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2813">
              <a:lnSpc>
                <a:spcPct val="90000"/>
              </a:lnSpc>
              <a:buClr>
                <a:schemeClr val="tx2"/>
              </a:buClr>
              <a:buSzPct val="75000"/>
            </a:pPr>
            <a:r>
              <a:rPr lang="en-US" sz="1000" b="1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Exam 70-433: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 </a:t>
            </a:r>
            <a:r>
              <a:rPr lang="en-US" sz="1000" dirty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TS: 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Microsoft SQL Server 2008, Database Development</a:t>
            </a:r>
            <a:endParaRPr lang="en-US" sz="1000" dirty="0">
              <a:latin typeface="맑은 고딕" pitchFamily="50" charset="-127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3" name="Group 5"/>
          <p:cNvGrpSpPr/>
          <p:nvPr/>
        </p:nvGrpSpPr>
        <p:grpSpPr>
          <a:xfrm>
            <a:off x="1" y="2387769"/>
            <a:ext cx="9144000" cy="838200"/>
            <a:chOff x="0" y="1371600"/>
            <a:chExt cx="10062835" cy="1143000"/>
          </a:xfrm>
        </p:grpSpPr>
        <p:grpSp>
          <p:nvGrpSpPr>
            <p:cNvPr id="6" name="Group 7"/>
            <p:cNvGrpSpPr>
              <a:grpSpLocks/>
            </p:cNvGrpSpPr>
            <p:nvPr/>
          </p:nvGrpSpPr>
          <p:grpSpPr bwMode="auto">
            <a:xfrm>
              <a:off x="0" y="1371600"/>
              <a:ext cx="3433435" cy="1142877"/>
              <a:chOff x="96" y="1824"/>
              <a:chExt cx="2160" cy="690"/>
            </a:xfrm>
          </p:grpSpPr>
          <p:pic>
            <p:nvPicPr>
              <p:cNvPr id="18" name="Rectangle 79879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96" y="1824"/>
                <a:ext cx="2160" cy="6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9" name="Rectangle 79880"/>
              <p:cNvSpPr>
                <a:spLocks noChangeArrowheads="1"/>
              </p:cNvSpPr>
              <p:nvPr/>
            </p:nvSpPr>
            <p:spPr bwMode="auto">
              <a:xfrm>
                <a:off x="1020" y="1981"/>
                <a:ext cx="1188" cy="4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2813" eaLnBrk="0" hangingPunct="0">
                  <a:lnSpc>
                    <a:spcPct val="90000"/>
                  </a:lnSpc>
                </a:pPr>
                <a:r>
                  <a:rPr lang="en-US" sz="1000" dirty="0" smtClean="0">
                    <a:latin typeface="맑은 고딕" pitchFamily="50" charset="-127"/>
                    <a:ea typeface="맑은 고딕" pitchFamily="50" charset="-127"/>
                    <a:cs typeface="Arial" pitchFamily="34" charset="0"/>
                  </a:rPr>
                  <a:t>SQL Server 2008, Implementation and Maintenance</a:t>
                </a:r>
                <a:endParaRPr lang="en-US" sz="1000" dirty="0">
                  <a:latin typeface="맑은 고딕" pitchFamily="50" charset="-127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0" name="Straight Connector 79881"/>
              <p:cNvSpPr>
                <a:spLocks noChangeShapeType="1"/>
              </p:cNvSpPr>
              <p:nvPr/>
            </p:nvSpPr>
            <p:spPr bwMode="auto">
              <a:xfrm>
                <a:off x="1008" y="1920"/>
                <a:ext cx="1" cy="474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2813">
                  <a:defRPr/>
                </a:pPr>
                <a:endParaRPr lang="en-US" sz="10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맑은 고딕" pitchFamily="50" charset="-127"/>
                  <a:ea typeface="맑은 고딕" pitchFamily="50" charset="-127"/>
                </a:endParaRPr>
              </a:p>
            </p:txBody>
          </p:sp>
          <p:pic>
            <p:nvPicPr>
              <p:cNvPr id="21" name="Rectangle 7988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64" y="1935"/>
                <a:ext cx="672" cy="4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7" name="Group 7"/>
            <p:cNvGrpSpPr>
              <a:grpSpLocks/>
            </p:cNvGrpSpPr>
            <p:nvPr/>
          </p:nvGrpSpPr>
          <p:grpSpPr bwMode="auto">
            <a:xfrm>
              <a:off x="3352800" y="1371600"/>
              <a:ext cx="3433435" cy="1142877"/>
              <a:chOff x="96" y="1824"/>
              <a:chExt cx="2160" cy="690"/>
            </a:xfrm>
          </p:grpSpPr>
          <p:pic>
            <p:nvPicPr>
              <p:cNvPr id="14" name="Rectangle 79879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96" y="1824"/>
                <a:ext cx="2160" cy="6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5" name="Rectangle 79880"/>
              <p:cNvSpPr>
                <a:spLocks noChangeArrowheads="1"/>
              </p:cNvSpPr>
              <p:nvPr/>
            </p:nvSpPr>
            <p:spPr bwMode="auto">
              <a:xfrm>
                <a:off x="1020" y="2048"/>
                <a:ext cx="1188" cy="3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2813" eaLnBrk="0" hangingPunct="0">
                  <a:lnSpc>
                    <a:spcPct val="90000"/>
                  </a:lnSpc>
                </a:pPr>
                <a:r>
                  <a:rPr lang="en-US" sz="1000" dirty="0" smtClean="0">
                    <a:latin typeface="맑은 고딕" pitchFamily="50" charset="-127"/>
                    <a:ea typeface="맑은 고딕" pitchFamily="50" charset="-127"/>
                    <a:cs typeface="Arial" pitchFamily="34" charset="0"/>
                  </a:rPr>
                  <a:t>SQL Server 2008, Database Development</a:t>
                </a:r>
                <a:endParaRPr lang="en-US" sz="1000" dirty="0">
                  <a:latin typeface="맑은 고딕" pitchFamily="50" charset="-127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6" name="Straight Connector 79881"/>
              <p:cNvSpPr>
                <a:spLocks noChangeShapeType="1"/>
              </p:cNvSpPr>
              <p:nvPr/>
            </p:nvSpPr>
            <p:spPr bwMode="auto">
              <a:xfrm>
                <a:off x="1008" y="1920"/>
                <a:ext cx="1" cy="474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2813">
                  <a:defRPr/>
                </a:pPr>
                <a:endParaRPr lang="en-US" sz="10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맑은 고딕" pitchFamily="50" charset="-127"/>
                  <a:ea typeface="맑은 고딕" pitchFamily="50" charset="-127"/>
                </a:endParaRPr>
              </a:p>
            </p:txBody>
          </p:sp>
          <p:pic>
            <p:nvPicPr>
              <p:cNvPr id="17" name="Rectangle 7988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64" y="1935"/>
                <a:ext cx="672" cy="4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8" name="Group 7"/>
            <p:cNvGrpSpPr>
              <a:grpSpLocks/>
            </p:cNvGrpSpPr>
            <p:nvPr/>
          </p:nvGrpSpPr>
          <p:grpSpPr bwMode="auto">
            <a:xfrm>
              <a:off x="6629400" y="1371723"/>
              <a:ext cx="3433435" cy="1142877"/>
              <a:chOff x="96" y="1824"/>
              <a:chExt cx="2160" cy="690"/>
            </a:xfrm>
          </p:grpSpPr>
          <p:pic>
            <p:nvPicPr>
              <p:cNvPr id="10" name="Rectangle 79879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96" y="1824"/>
                <a:ext cx="2160" cy="6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1" name="Rectangle 79880"/>
              <p:cNvSpPr>
                <a:spLocks noChangeArrowheads="1"/>
              </p:cNvSpPr>
              <p:nvPr/>
            </p:nvSpPr>
            <p:spPr bwMode="auto">
              <a:xfrm>
                <a:off x="1020" y="1986"/>
                <a:ext cx="1188" cy="4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2813" eaLnBrk="0" hangingPunct="0">
                  <a:lnSpc>
                    <a:spcPct val="90000"/>
                  </a:lnSpc>
                </a:pPr>
                <a:r>
                  <a:rPr lang="en-US" sz="1000" dirty="0" smtClean="0">
                    <a:latin typeface="맑은 고딕" pitchFamily="50" charset="-127"/>
                    <a:ea typeface="맑은 고딕" pitchFamily="50" charset="-127"/>
                    <a:cs typeface="Arial" pitchFamily="34" charset="0"/>
                  </a:rPr>
                  <a:t>SQL Server 2008, Business Intelligence Development and Maintenance</a:t>
                </a:r>
                <a:endParaRPr lang="en-US" sz="1000" dirty="0">
                  <a:latin typeface="맑은 고딕" pitchFamily="50" charset="-127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2" name="Straight Connector 79881"/>
              <p:cNvSpPr>
                <a:spLocks noChangeShapeType="1"/>
              </p:cNvSpPr>
              <p:nvPr/>
            </p:nvSpPr>
            <p:spPr bwMode="auto">
              <a:xfrm>
                <a:off x="1008" y="1920"/>
                <a:ext cx="1" cy="474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2813">
                  <a:defRPr/>
                </a:pPr>
                <a:endParaRPr lang="en-US" sz="10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맑은 고딕" pitchFamily="50" charset="-127"/>
                  <a:ea typeface="맑은 고딕" pitchFamily="50" charset="-127"/>
                </a:endParaRPr>
              </a:p>
            </p:txBody>
          </p:sp>
          <p:pic>
            <p:nvPicPr>
              <p:cNvPr id="13" name="Rectangle 7988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64" y="1935"/>
                <a:ext cx="672" cy="4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22" name="TextBox 79888"/>
          <p:cNvSpPr txBox="1">
            <a:spLocks noChangeArrowheads="1"/>
          </p:cNvSpPr>
          <p:nvPr/>
        </p:nvSpPr>
        <p:spPr bwMode="auto">
          <a:xfrm>
            <a:off x="6096000" y="3225969"/>
            <a:ext cx="281940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2813">
              <a:lnSpc>
                <a:spcPct val="90000"/>
              </a:lnSpc>
              <a:buClr>
                <a:schemeClr val="tx2"/>
              </a:buClr>
              <a:buSzPct val="75000"/>
            </a:pPr>
            <a:r>
              <a:rPr lang="en-US" sz="1000" b="1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Exam 70-448: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 </a:t>
            </a:r>
            <a:r>
              <a:rPr lang="en-US" sz="1000" dirty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TS: Microsoft 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SQL Server 2008, Business Intelligence Development and Maintenance</a:t>
            </a:r>
            <a:endParaRPr lang="en-US" sz="1000" dirty="0">
              <a:latin typeface="맑은 고딕" pitchFamily="50" charset="-127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76200" y="5791200"/>
            <a:ext cx="8610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o-KR" altLang="en-US" sz="1000" b="1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주의</a:t>
            </a:r>
            <a:endParaRPr lang="en-US" altLang="ko-KR" sz="1000" b="1" dirty="0" smtClean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  <a:p>
            <a:pPr lvl="0"/>
            <a:r>
              <a:rPr lang="en-US" altLang="ko-KR" sz="10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MCTS : Microsoft Certified Technology Specialist</a:t>
            </a:r>
          </a:p>
          <a:p>
            <a:pPr lvl="0"/>
            <a:r>
              <a:rPr lang="ko-KR" altLang="en-US" sz="10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특정 기술과 제품에 대한 깊이 있는 지식을 증명하는 자격증입니다</a:t>
            </a:r>
            <a:r>
              <a:rPr lang="en-US" altLang="ko-KR" sz="10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0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여러 개의 </a:t>
            </a:r>
            <a:r>
              <a:rPr lang="en-US" altLang="ko-KR" sz="10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MCTS</a:t>
            </a:r>
            <a:r>
              <a:rPr lang="ko-KR" altLang="en-US" sz="10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를 취득할 수록 보다 많은 제품과  기술에 대한 증명이 될 수 있습니다</a:t>
            </a:r>
            <a:r>
              <a:rPr lang="en-US" altLang="ko-KR" sz="10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. Microsoft Certified IT Professional (MCITP)</a:t>
            </a:r>
            <a:r>
              <a:rPr lang="ko-KR" altLang="en-US" sz="10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를 취득하기 위한 필수 자격증 입니다</a:t>
            </a:r>
            <a:r>
              <a:rPr lang="en-US" altLang="ko-KR" sz="10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  <p:sp>
        <p:nvSpPr>
          <p:cNvPr id="30" name="아래쪽 화살표 29"/>
          <p:cNvSpPr/>
          <p:nvPr/>
        </p:nvSpPr>
        <p:spPr>
          <a:xfrm>
            <a:off x="3048000" y="3733800"/>
            <a:ext cx="2895600" cy="838200"/>
          </a:xfrm>
          <a:prstGeom prst="downArrow">
            <a:avLst>
              <a:gd name="adj1" fmla="val 74652"/>
              <a:gd name="adj2" fmla="val 61111"/>
            </a:avLst>
          </a:prstGeom>
          <a:solidFill>
            <a:srgbClr val="92D050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9742" y="1809185"/>
            <a:ext cx="285205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TextBox 79888"/>
          <p:cNvSpPr txBox="1">
            <a:spLocks noChangeArrowheads="1"/>
          </p:cNvSpPr>
          <p:nvPr/>
        </p:nvSpPr>
        <p:spPr bwMode="auto">
          <a:xfrm>
            <a:off x="0" y="4648200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2813">
              <a:lnSpc>
                <a:spcPct val="90000"/>
              </a:lnSpc>
              <a:buClr>
                <a:schemeClr val="tx2"/>
              </a:buClr>
              <a:buSzPct val="75000"/>
            </a:pPr>
            <a:r>
              <a:rPr lang="en-US" sz="2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1</a:t>
            </a:r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개의</a:t>
            </a:r>
            <a:r>
              <a:rPr lang="en-US" sz="2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 exam</a:t>
            </a:r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으로 </a:t>
            </a:r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MCTS </a:t>
            </a:r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자격 취득</a:t>
            </a:r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/>
            </a:r>
            <a:br>
              <a:rPr lang="en-US" altLang="ko-KR" sz="2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</a:br>
            <a:endParaRPr lang="en-US" altLang="ko-KR" sz="2000" dirty="0" smtClean="0">
              <a:latin typeface="맑은 고딕" pitchFamily="50" charset="-127"/>
              <a:ea typeface="맑은 고딕" pitchFamily="50" charset="-127"/>
              <a:cs typeface="Arial" pitchFamily="34" charset="0"/>
            </a:endParaRPr>
          </a:p>
          <a:p>
            <a:pPr algn="ctr" defTabSz="912813">
              <a:lnSpc>
                <a:spcPct val="90000"/>
              </a:lnSpc>
              <a:buClr>
                <a:schemeClr val="tx2"/>
              </a:buClr>
              <a:buSzPct val="75000"/>
            </a:pPr>
            <a:r>
              <a:rPr lang="en-US" sz="2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1</a:t>
            </a:r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개의 추가 </a:t>
            </a:r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exam</a:t>
            </a:r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으로</a:t>
            </a:r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 MCITP </a:t>
            </a:r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자격 취득</a:t>
            </a:r>
            <a:endParaRPr lang="en-US" sz="2000" dirty="0">
              <a:latin typeface="맑은 고딕" pitchFamily="50" charset="-127"/>
              <a:ea typeface="맑은 고딕" pitchFamily="50" charset="-127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67742" y="1809185"/>
            <a:ext cx="286294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28658" y="1799660"/>
            <a:ext cx="2862942" cy="640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2" descr="Hom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96200" y="6553200"/>
            <a:ext cx="1371600" cy="283388"/>
          </a:xfrm>
          <a:prstGeom prst="rect">
            <a:avLst/>
          </a:prstGeom>
          <a:noFill/>
        </p:spPr>
      </p:pic>
      <p:sp>
        <p:nvSpPr>
          <p:cNvPr id="29" name="모서리가 둥근 직사각형 28">
            <a:hlinkClick r:id="rId8" action="ppaction://hlinksldjump"/>
          </p:cNvPr>
          <p:cNvSpPr/>
          <p:nvPr/>
        </p:nvSpPr>
        <p:spPr>
          <a:xfrm>
            <a:off x="8153400" y="0"/>
            <a:ext cx="990600" cy="381000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목차 보기</a:t>
            </a:r>
            <a:endParaRPr lang="en-US" sz="1400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모서리가 둥근 직사각형 52"/>
          <p:cNvSpPr/>
          <p:nvPr/>
        </p:nvSpPr>
        <p:spPr>
          <a:xfrm>
            <a:off x="76200" y="4856830"/>
            <a:ext cx="8991600" cy="1600200"/>
          </a:xfrm>
          <a:prstGeom prst="roundRect">
            <a:avLst>
              <a:gd name="adj" fmla="val 5487"/>
            </a:avLst>
          </a:prstGeom>
          <a:solidFill>
            <a:srgbClr val="DFF0F5">
              <a:alpha val="72941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모서리가 둥근 직사각형 51"/>
          <p:cNvSpPr/>
          <p:nvPr/>
        </p:nvSpPr>
        <p:spPr>
          <a:xfrm>
            <a:off x="76200" y="3167742"/>
            <a:ext cx="8991600" cy="1600200"/>
          </a:xfrm>
          <a:prstGeom prst="roundRect">
            <a:avLst>
              <a:gd name="adj" fmla="val 5487"/>
            </a:avLst>
          </a:prstGeom>
          <a:solidFill>
            <a:srgbClr val="DFF0F5">
              <a:alpha val="72941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모서리가 둥근 직사각형 50"/>
          <p:cNvSpPr/>
          <p:nvPr/>
        </p:nvSpPr>
        <p:spPr>
          <a:xfrm>
            <a:off x="76200" y="1491342"/>
            <a:ext cx="8991600" cy="1600200"/>
          </a:xfrm>
          <a:prstGeom prst="roundRect">
            <a:avLst>
              <a:gd name="adj" fmla="val 5487"/>
            </a:avLst>
          </a:prstGeom>
          <a:solidFill>
            <a:srgbClr val="DFF0F5">
              <a:alpha val="72941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60248"/>
            <a:ext cx="8229600" cy="1063752"/>
          </a:xfrm>
        </p:spPr>
        <p:txBody>
          <a:bodyPr>
            <a:noAutofit/>
          </a:bodyPr>
          <a:lstStyle/>
          <a:p>
            <a:r>
              <a:rPr lang="ko-KR" altLang="en-US" sz="24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단</a:t>
            </a:r>
            <a:r>
              <a:rPr lang="en-US" altLang="ko-KR" sz="24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24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두 개의 </a:t>
            </a:r>
            <a:r>
              <a:rPr lang="en-US" altLang="ko-KR" sz="24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Exam</a:t>
            </a:r>
            <a:r>
              <a:rPr lang="ko-KR" altLang="en-US" sz="24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으로 </a:t>
            </a:r>
            <a:r>
              <a:rPr lang="en-US" altLang="ko-KR" sz="24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MCITP </a:t>
            </a:r>
            <a:r>
              <a:rPr lang="ko-KR" altLang="en-US" sz="24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취득 가능</a:t>
            </a:r>
            <a:r>
              <a:rPr lang="en-US" altLang="ko-KR" sz="24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! </a:t>
            </a:r>
            <a:br>
              <a:rPr lang="en-US" altLang="ko-KR" sz="24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</a:br>
            <a:r>
              <a:rPr lang="en-US" sz="24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SQL 2008 IT PROFESSIONAL: </a:t>
            </a:r>
            <a:br>
              <a:rPr lang="en-US" sz="24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</a:br>
            <a:endParaRPr lang="en-US" sz="2400" dirty="0"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76200" y="1543968"/>
            <a:ext cx="3200400" cy="1013005"/>
            <a:chOff x="96" y="1824"/>
            <a:chExt cx="2160" cy="690"/>
          </a:xfrm>
        </p:grpSpPr>
        <p:pic>
          <p:nvPicPr>
            <p:cNvPr id="5" name="Rectangle 79879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6" y="1824"/>
              <a:ext cx="2160" cy="6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ctangle 79880"/>
            <p:cNvSpPr>
              <a:spLocks noChangeArrowheads="1"/>
            </p:cNvSpPr>
            <p:nvPr/>
          </p:nvSpPr>
          <p:spPr bwMode="auto">
            <a:xfrm>
              <a:off x="1020" y="1981"/>
              <a:ext cx="1188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2813" eaLnBrk="0" hangingPunct="0">
                <a:lnSpc>
                  <a:spcPct val="90000"/>
                </a:lnSpc>
              </a:pPr>
              <a:r>
                <a:rPr lang="en-US" sz="1000" dirty="0" smtClean="0">
                  <a:latin typeface="맑은 고딕" pitchFamily="50" charset="-127"/>
                  <a:ea typeface="맑은 고딕" pitchFamily="50" charset="-127"/>
                  <a:cs typeface="Arial" pitchFamily="34" charset="0"/>
                </a:rPr>
                <a:t>SQL Server 2008, Implementation and Maintenance</a:t>
              </a:r>
              <a:endParaRPr lang="en-US" sz="1000" dirty="0">
                <a:latin typeface="맑은 고딕" pitchFamily="50" charset="-127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7" name="Straight Connector 79881"/>
            <p:cNvSpPr>
              <a:spLocks noChangeShapeType="1"/>
            </p:cNvSpPr>
            <p:nvPr/>
          </p:nvSpPr>
          <p:spPr bwMode="auto">
            <a:xfrm>
              <a:off x="1008" y="1920"/>
              <a:ext cx="1" cy="474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2813">
                <a:defRPr/>
              </a:pPr>
              <a:endPara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endParaRPr>
            </a:p>
          </p:txBody>
        </p:sp>
        <p:pic>
          <p:nvPicPr>
            <p:cNvPr id="8" name="Rectangle 7988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64" y="1935"/>
              <a:ext cx="672" cy="4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1772" y="3274163"/>
            <a:ext cx="3200400" cy="1013005"/>
            <a:chOff x="96" y="1824"/>
            <a:chExt cx="2160" cy="690"/>
          </a:xfrm>
        </p:grpSpPr>
        <p:pic>
          <p:nvPicPr>
            <p:cNvPr id="10" name="Rectangle 79879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6" y="1824"/>
              <a:ext cx="2160" cy="6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Rectangle 79880"/>
            <p:cNvSpPr>
              <a:spLocks noChangeArrowheads="1"/>
            </p:cNvSpPr>
            <p:nvPr/>
          </p:nvSpPr>
          <p:spPr bwMode="auto">
            <a:xfrm>
              <a:off x="1020" y="2048"/>
              <a:ext cx="11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2813" eaLnBrk="0" hangingPunct="0">
                <a:lnSpc>
                  <a:spcPct val="90000"/>
                </a:lnSpc>
              </a:pPr>
              <a:r>
                <a:rPr lang="en-US" sz="1000" dirty="0" smtClean="0">
                  <a:latin typeface="맑은 고딕" pitchFamily="50" charset="-127"/>
                  <a:ea typeface="맑은 고딕" pitchFamily="50" charset="-127"/>
                  <a:cs typeface="Arial" pitchFamily="34" charset="0"/>
                </a:rPr>
                <a:t>SQL Server 2008, Database Development</a:t>
              </a:r>
              <a:endParaRPr lang="en-US" sz="1000" dirty="0">
                <a:latin typeface="맑은 고딕" pitchFamily="50" charset="-127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2" name="Straight Connector 79881"/>
            <p:cNvSpPr>
              <a:spLocks noChangeShapeType="1"/>
            </p:cNvSpPr>
            <p:nvPr/>
          </p:nvSpPr>
          <p:spPr bwMode="auto">
            <a:xfrm>
              <a:off x="1008" y="1920"/>
              <a:ext cx="1" cy="474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2813">
                <a:defRPr/>
              </a:pPr>
              <a:endParaRPr lang="en-US" sz="280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endParaRPr>
            </a:p>
          </p:txBody>
        </p:sp>
        <p:pic>
          <p:nvPicPr>
            <p:cNvPr id="13" name="Rectangle 7988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64" y="1935"/>
              <a:ext cx="672" cy="4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97972" y="4855342"/>
            <a:ext cx="3200400" cy="1013005"/>
            <a:chOff x="96" y="1824"/>
            <a:chExt cx="2160" cy="690"/>
          </a:xfrm>
        </p:grpSpPr>
        <p:pic>
          <p:nvPicPr>
            <p:cNvPr id="15" name="Rectangle 79879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6" y="1824"/>
              <a:ext cx="2160" cy="6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Rectangle 79880"/>
            <p:cNvSpPr>
              <a:spLocks noChangeArrowheads="1"/>
            </p:cNvSpPr>
            <p:nvPr/>
          </p:nvSpPr>
          <p:spPr bwMode="auto">
            <a:xfrm>
              <a:off x="1020" y="1986"/>
              <a:ext cx="1188" cy="3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2813" eaLnBrk="0" hangingPunct="0">
                <a:lnSpc>
                  <a:spcPct val="90000"/>
                </a:lnSpc>
              </a:pPr>
              <a:r>
                <a:rPr lang="en-US" sz="1000" dirty="0" smtClean="0">
                  <a:latin typeface="맑은 고딕" pitchFamily="50" charset="-127"/>
                  <a:ea typeface="맑은 고딕" pitchFamily="50" charset="-127"/>
                  <a:cs typeface="Arial" pitchFamily="34" charset="0"/>
                </a:rPr>
                <a:t>SQL Server 2008, Business Intelligence Development and Maintenance</a:t>
              </a:r>
              <a:endParaRPr lang="en-US" sz="1000" dirty="0">
                <a:latin typeface="맑은 고딕" pitchFamily="50" charset="-127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7" name="Straight Connector 79881"/>
            <p:cNvSpPr>
              <a:spLocks noChangeShapeType="1"/>
            </p:cNvSpPr>
            <p:nvPr/>
          </p:nvSpPr>
          <p:spPr bwMode="auto">
            <a:xfrm>
              <a:off x="1008" y="1920"/>
              <a:ext cx="1" cy="474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2813">
                <a:defRPr/>
              </a:pPr>
              <a:endParaRPr lang="en-US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endParaRPr>
            </a:p>
          </p:txBody>
        </p:sp>
        <p:pic>
          <p:nvPicPr>
            <p:cNvPr id="18" name="Rectangle 7988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64" y="1935"/>
              <a:ext cx="672" cy="4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4" name="Group 42"/>
          <p:cNvGrpSpPr/>
          <p:nvPr/>
        </p:nvGrpSpPr>
        <p:grpSpPr>
          <a:xfrm>
            <a:off x="4060372" y="4844142"/>
            <a:ext cx="2819400" cy="992817"/>
            <a:chOff x="5953624" y="4350855"/>
            <a:chExt cx="3221164" cy="1143000"/>
          </a:xfrm>
        </p:grpSpPr>
        <p:grpSp>
          <p:nvGrpSpPr>
            <p:cNvPr id="19" name="Group 30"/>
            <p:cNvGrpSpPr/>
            <p:nvPr/>
          </p:nvGrpSpPr>
          <p:grpSpPr>
            <a:xfrm>
              <a:off x="5953624" y="4350855"/>
              <a:ext cx="3221164" cy="1143000"/>
              <a:chOff x="358460" y="2648653"/>
              <a:chExt cx="2914387" cy="973667"/>
            </a:xfrm>
          </p:grpSpPr>
          <p:pic>
            <p:nvPicPr>
              <p:cNvPr id="22" name="Rectangle 6656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358460" y="2648653"/>
                <a:ext cx="2895600" cy="9736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3" name="Straight Connector 66564"/>
              <p:cNvSpPr>
                <a:spLocks noChangeShapeType="1"/>
              </p:cNvSpPr>
              <p:nvPr/>
            </p:nvSpPr>
            <p:spPr bwMode="auto">
              <a:xfrm>
                <a:off x="1617324" y="2707217"/>
                <a:ext cx="1412" cy="668867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u="sng" dirty="0">
                  <a:latin typeface="맑은 고딕" pitchFamily="50" charset="-127"/>
                  <a:ea typeface="맑은 고딕" pitchFamily="50" charset="-127"/>
                </a:endParaRPr>
              </a:p>
            </p:txBody>
          </p:sp>
          <p:sp>
            <p:nvSpPr>
              <p:cNvPr id="24" name="Rectangle 66563"/>
              <p:cNvSpPr>
                <a:spLocks noChangeArrowheads="1"/>
              </p:cNvSpPr>
              <p:nvPr/>
            </p:nvSpPr>
            <p:spPr bwMode="auto">
              <a:xfrm>
                <a:off x="1758073" y="2895963"/>
                <a:ext cx="1514774" cy="3622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000" kern="1200" dirty="0" smtClean="0">
                    <a:latin typeface="맑은 고딕" pitchFamily="50" charset="-127"/>
                    <a:ea typeface="맑은 고딕" pitchFamily="50" charset="-127"/>
                  </a:rPr>
                  <a:t>Business Intelligence Developer 2008</a:t>
                </a:r>
                <a:endParaRPr lang="en-US" sz="1000" kern="1200" dirty="0">
                  <a:latin typeface="맑은 고딕" pitchFamily="50" charset="-127"/>
                  <a:ea typeface="맑은 고딕" pitchFamily="50" charset="-127"/>
                </a:endParaRPr>
              </a:p>
            </p:txBody>
          </p:sp>
        </p:grpSp>
        <p:pic>
          <p:nvPicPr>
            <p:cNvPr id="21" name="Picture 2" descr="C:\Users\jeffko\Documents\Cert\Marketing\PNG\cert_ITpro_rgb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06969" y="4538445"/>
              <a:ext cx="1152532" cy="629091"/>
            </a:xfrm>
            <a:prstGeom prst="rect">
              <a:avLst/>
            </a:prstGeom>
            <a:noFill/>
          </p:spPr>
        </p:pic>
      </p:grpSp>
      <p:grpSp>
        <p:nvGrpSpPr>
          <p:cNvPr id="20" name="Group 47"/>
          <p:cNvGrpSpPr/>
          <p:nvPr/>
        </p:nvGrpSpPr>
        <p:grpSpPr>
          <a:xfrm>
            <a:off x="4060372" y="3317925"/>
            <a:ext cx="2801226" cy="992817"/>
            <a:chOff x="5873260" y="2440748"/>
            <a:chExt cx="3200400" cy="1143000"/>
          </a:xfrm>
        </p:grpSpPr>
        <p:grpSp>
          <p:nvGrpSpPr>
            <p:cNvPr id="25" name="Group 21"/>
            <p:cNvGrpSpPr/>
            <p:nvPr/>
          </p:nvGrpSpPr>
          <p:grpSpPr>
            <a:xfrm>
              <a:off x="5873260" y="2440748"/>
              <a:ext cx="3200400" cy="1143000"/>
              <a:chOff x="285750" y="2571750"/>
              <a:chExt cx="2895600" cy="973667"/>
            </a:xfrm>
          </p:grpSpPr>
          <p:pic>
            <p:nvPicPr>
              <p:cNvPr id="28" name="Rectangle 6656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85750" y="2571750"/>
                <a:ext cx="2895600" cy="9736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9" name="Straight Connector 66564"/>
              <p:cNvSpPr>
                <a:spLocks noChangeShapeType="1"/>
              </p:cNvSpPr>
              <p:nvPr/>
            </p:nvSpPr>
            <p:spPr bwMode="auto">
              <a:xfrm>
                <a:off x="1555750" y="2707217"/>
                <a:ext cx="1412" cy="668867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u="sng" dirty="0">
                  <a:latin typeface="맑은 고딕" pitchFamily="50" charset="-127"/>
                  <a:ea typeface="맑은 고딕" pitchFamily="50" charset="-127"/>
                </a:endParaRPr>
              </a:p>
            </p:txBody>
          </p:sp>
          <p:sp>
            <p:nvSpPr>
              <p:cNvPr id="30" name="Rectangle 66563"/>
              <p:cNvSpPr>
                <a:spLocks noChangeArrowheads="1"/>
              </p:cNvSpPr>
              <p:nvPr/>
            </p:nvSpPr>
            <p:spPr bwMode="auto">
              <a:xfrm>
                <a:off x="1572683" y="2832818"/>
                <a:ext cx="1456267" cy="3622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000" kern="1200" dirty="0" smtClean="0">
                    <a:latin typeface="맑은 고딕" pitchFamily="50" charset="-127"/>
                    <a:ea typeface="맑은 고딕" pitchFamily="50" charset="-127"/>
                  </a:rPr>
                  <a:t>Database Developer 2008</a:t>
                </a:r>
                <a:endParaRPr lang="en-US" sz="1000" kern="1200" dirty="0">
                  <a:latin typeface="맑은 고딕" pitchFamily="50" charset="-127"/>
                  <a:ea typeface="맑은 고딕" pitchFamily="50" charset="-127"/>
                </a:endParaRPr>
              </a:p>
            </p:txBody>
          </p:sp>
        </p:grpSp>
        <p:pic>
          <p:nvPicPr>
            <p:cNvPr id="27" name="Picture 2" descr="C:\Users\jeffko\Documents\Cert\Marketing\PNG\cert_ITpro_rgb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056803" y="2683851"/>
              <a:ext cx="1152532" cy="629090"/>
            </a:xfrm>
            <a:prstGeom prst="rect">
              <a:avLst/>
            </a:prstGeom>
            <a:noFill/>
          </p:spPr>
        </p:pic>
      </p:grpSp>
      <p:grpSp>
        <p:nvGrpSpPr>
          <p:cNvPr id="26" name="Group 48"/>
          <p:cNvGrpSpPr/>
          <p:nvPr/>
        </p:nvGrpSpPr>
        <p:grpSpPr>
          <a:xfrm>
            <a:off x="4038600" y="1543968"/>
            <a:ext cx="2801226" cy="992817"/>
            <a:chOff x="5873260" y="990600"/>
            <a:chExt cx="3200400" cy="1143000"/>
          </a:xfrm>
        </p:grpSpPr>
        <p:grpSp>
          <p:nvGrpSpPr>
            <p:cNvPr id="31" name="Group 11"/>
            <p:cNvGrpSpPr/>
            <p:nvPr/>
          </p:nvGrpSpPr>
          <p:grpSpPr>
            <a:xfrm>
              <a:off x="5873260" y="990600"/>
              <a:ext cx="3200400" cy="1143000"/>
              <a:chOff x="285750" y="2571750"/>
              <a:chExt cx="2895600" cy="973667"/>
            </a:xfrm>
          </p:grpSpPr>
          <p:pic>
            <p:nvPicPr>
              <p:cNvPr id="34" name="Rectangle 6656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85750" y="2571750"/>
                <a:ext cx="2895600" cy="9736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5" name="Straight Connector 66564"/>
              <p:cNvSpPr>
                <a:spLocks noChangeShapeType="1"/>
              </p:cNvSpPr>
              <p:nvPr/>
            </p:nvSpPr>
            <p:spPr bwMode="auto">
              <a:xfrm>
                <a:off x="1555750" y="2707217"/>
                <a:ext cx="1412" cy="668867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u="sng" dirty="0">
                  <a:latin typeface="맑은 고딕" pitchFamily="50" charset="-127"/>
                  <a:ea typeface="맑은 고딕" pitchFamily="50" charset="-127"/>
                </a:endParaRPr>
              </a:p>
            </p:txBody>
          </p:sp>
          <p:sp>
            <p:nvSpPr>
              <p:cNvPr id="36" name="Rectangle 66563"/>
              <p:cNvSpPr>
                <a:spLocks noChangeArrowheads="1"/>
              </p:cNvSpPr>
              <p:nvPr/>
            </p:nvSpPr>
            <p:spPr bwMode="auto">
              <a:xfrm>
                <a:off x="1572683" y="2832818"/>
                <a:ext cx="1456267" cy="3622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l" rtl="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000" kern="1200" dirty="0" smtClean="0">
                    <a:latin typeface="맑은 고딕" pitchFamily="50" charset="-127"/>
                    <a:ea typeface="맑은 고딕" pitchFamily="50" charset="-127"/>
                    <a:cs typeface="Segoe UI" pitchFamily="34" charset="0"/>
                  </a:rPr>
                  <a:t>Database Administrator 2008</a:t>
                </a:r>
                <a:endParaRPr lang="en-US" sz="1000" kern="1200" dirty="0">
                  <a:latin typeface="맑은 고딕" pitchFamily="50" charset="-127"/>
                  <a:ea typeface="맑은 고딕" pitchFamily="50" charset="-127"/>
                  <a:cs typeface="Segoe UI" pitchFamily="34" charset="0"/>
                </a:endParaRPr>
              </a:p>
            </p:txBody>
          </p:sp>
        </p:grpSp>
        <p:pic>
          <p:nvPicPr>
            <p:cNvPr id="33" name="Picture 2" descr="C:\Users\jeffko\Documents\Cert\Marketing\PNG\cert_ITpro_rgb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056803" y="1248947"/>
              <a:ext cx="1152532" cy="629090"/>
            </a:xfrm>
            <a:prstGeom prst="rect">
              <a:avLst/>
            </a:prstGeom>
            <a:noFill/>
          </p:spPr>
        </p:pic>
      </p:grpSp>
      <p:sp>
        <p:nvSpPr>
          <p:cNvPr id="37" name="Rectangle 36"/>
          <p:cNvSpPr/>
          <p:nvPr/>
        </p:nvSpPr>
        <p:spPr>
          <a:xfrm>
            <a:off x="4114800" y="2458368"/>
            <a:ext cx="4419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000" b="1" dirty="0" smtClean="0">
                <a:latin typeface="맑은 고딕" pitchFamily="50" charset="-127"/>
                <a:ea typeface="맑은 고딕" pitchFamily="50" charset="-127"/>
              </a:rPr>
              <a:t>Exam 70-450: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 PRO: Designing, Optimizing and Maintaining a Database Server Infrastructure Using Microsoft SQL Server 2008 (Nov 12, 2008)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136572" y="4210968"/>
            <a:ext cx="4876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000" b="1" dirty="0" smtClean="0">
                <a:latin typeface="맑은 고딕" pitchFamily="50" charset="-127"/>
                <a:ea typeface="맑은 고딕" pitchFamily="50" charset="-127"/>
              </a:rPr>
              <a:t>Exam 70-451: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 PRO: Designing Database Solutions and Data Access Using Microsoft SQL Server 2008 (Nov 26, 2008)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060372" y="5747656"/>
            <a:ext cx="4953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000" b="1" dirty="0" smtClean="0">
                <a:latin typeface="맑은 고딕" pitchFamily="50" charset="-127"/>
                <a:ea typeface="맑은 고딕" pitchFamily="50" charset="-127"/>
              </a:rPr>
              <a:t>Exam 70-452: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 PRO: Designing a Business Intelligence Infrastructure Using Microsoft SQL Server 2008 (Nov 6, 2008)</a:t>
            </a:r>
          </a:p>
        </p:txBody>
      </p:sp>
      <p:sp>
        <p:nvSpPr>
          <p:cNvPr id="43" name="TextBox 79888"/>
          <p:cNvSpPr txBox="1">
            <a:spLocks noChangeArrowheads="1"/>
          </p:cNvSpPr>
          <p:nvPr/>
        </p:nvSpPr>
        <p:spPr bwMode="auto">
          <a:xfrm>
            <a:off x="304800" y="2534568"/>
            <a:ext cx="281940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2813">
              <a:lnSpc>
                <a:spcPct val="90000"/>
              </a:lnSpc>
              <a:buClr>
                <a:schemeClr val="tx2"/>
              </a:buClr>
              <a:buSzPct val="75000"/>
            </a:pPr>
            <a:r>
              <a:rPr lang="en-US" sz="1000" b="1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Exam 70-432: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 TS: Microsoft SQL Server 2008, Implementation and Maintenance (Sept 30, 2008)</a:t>
            </a:r>
            <a:endParaRPr lang="en-US" sz="1000" dirty="0">
              <a:latin typeface="맑은 고딕" pitchFamily="50" charset="-127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4" name="TextBox 79888"/>
          <p:cNvSpPr txBox="1">
            <a:spLocks noChangeArrowheads="1"/>
          </p:cNvSpPr>
          <p:nvPr/>
        </p:nvSpPr>
        <p:spPr bwMode="auto">
          <a:xfrm>
            <a:off x="250372" y="4287168"/>
            <a:ext cx="2819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2813">
              <a:lnSpc>
                <a:spcPct val="90000"/>
              </a:lnSpc>
              <a:buClr>
                <a:schemeClr val="tx2"/>
              </a:buClr>
              <a:buSzPct val="75000"/>
            </a:pPr>
            <a:r>
              <a:rPr lang="en-US" sz="1000" b="1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Exam 70-433: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 </a:t>
            </a:r>
            <a:r>
              <a:rPr lang="en-US" sz="1000" dirty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TS: 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Microsoft SQL Server 2008, Database Development (Dec 10, 2008)</a:t>
            </a:r>
            <a:endParaRPr lang="en-US" sz="1000" dirty="0">
              <a:latin typeface="맑은 고딕" pitchFamily="50" charset="-127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5" name="TextBox 79888"/>
          <p:cNvSpPr txBox="1">
            <a:spLocks noChangeArrowheads="1"/>
          </p:cNvSpPr>
          <p:nvPr/>
        </p:nvSpPr>
        <p:spPr bwMode="auto">
          <a:xfrm>
            <a:off x="250372" y="5771230"/>
            <a:ext cx="281940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2813">
              <a:lnSpc>
                <a:spcPct val="90000"/>
              </a:lnSpc>
              <a:buClr>
                <a:schemeClr val="tx2"/>
              </a:buClr>
              <a:buSzPct val="75000"/>
            </a:pPr>
            <a:r>
              <a:rPr lang="en-US" sz="1000" b="1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Exam 70-448: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 </a:t>
            </a:r>
            <a:r>
              <a:rPr lang="en-US" sz="1000" dirty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TS: Microsoft 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SQL Server 2008, Business Intelligence Development and Maintenance (Sept 30, 2008)</a:t>
            </a:r>
            <a:endParaRPr lang="en-US" sz="1000" dirty="0">
              <a:latin typeface="맑은 고딕" pitchFamily="50" charset="-127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8" name="십자형 47"/>
          <p:cNvSpPr/>
          <p:nvPr/>
        </p:nvSpPr>
        <p:spPr>
          <a:xfrm>
            <a:off x="3418114" y="1872342"/>
            <a:ext cx="457200" cy="381000"/>
          </a:xfrm>
          <a:prstGeom prst="plus">
            <a:avLst>
              <a:gd name="adj" fmla="val 3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십자형 48"/>
          <p:cNvSpPr/>
          <p:nvPr/>
        </p:nvSpPr>
        <p:spPr>
          <a:xfrm>
            <a:off x="3439886" y="3548742"/>
            <a:ext cx="457200" cy="381000"/>
          </a:xfrm>
          <a:prstGeom prst="plus">
            <a:avLst>
              <a:gd name="adj" fmla="val 3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십자형 49"/>
          <p:cNvSpPr/>
          <p:nvPr/>
        </p:nvSpPr>
        <p:spPr>
          <a:xfrm>
            <a:off x="3439886" y="5161630"/>
            <a:ext cx="457200" cy="381000"/>
          </a:xfrm>
          <a:prstGeom prst="plus">
            <a:avLst>
              <a:gd name="adj" fmla="val 3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14458" y="1807028"/>
            <a:ext cx="2209800" cy="489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36230" y="3516084"/>
            <a:ext cx="217714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47114" y="5041888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" name="TextBox 79888"/>
          <p:cNvSpPr txBox="1">
            <a:spLocks noChangeArrowheads="1"/>
          </p:cNvSpPr>
          <p:nvPr/>
        </p:nvSpPr>
        <p:spPr bwMode="auto">
          <a:xfrm>
            <a:off x="152400" y="6549654"/>
            <a:ext cx="2819400" cy="286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2813">
              <a:lnSpc>
                <a:spcPct val="90000"/>
              </a:lnSpc>
              <a:buClr>
                <a:schemeClr val="tx2"/>
              </a:buClr>
              <a:buSzPct val="75000"/>
            </a:pPr>
            <a:r>
              <a:rPr lang="en-US" sz="1400" b="1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1 exam for MCTS </a:t>
            </a:r>
            <a:endParaRPr lang="en-US" sz="1400" b="1" dirty="0">
              <a:latin typeface="맑은 고딕" pitchFamily="50" charset="-127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8" name="TextBox 79888"/>
          <p:cNvSpPr txBox="1">
            <a:spLocks noChangeArrowheads="1"/>
          </p:cNvSpPr>
          <p:nvPr/>
        </p:nvSpPr>
        <p:spPr bwMode="auto">
          <a:xfrm>
            <a:off x="4191000" y="6549654"/>
            <a:ext cx="2819400" cy="286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2813">
              <a:lnSpc>
                <a:spcPct val="90000"/>
              </a:lnSpc>
              <a:buClr>
                <a:schemeClr val="tx2"/>
              </a:buClr>
              <a:buSzPct val="75000"/>
            </a:pPr>
            <a:r>
              <a:rPr lang="en-US" sz="1400" b="1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1 additional exam  </a:t>
            </a:r>
            <a:endParaRPr lang="en-US" sz="1400" b="1" dirty="0">
              <a:latin typeface="맑은 고딕" pitchFamily="50" charset="-127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9" name="십자형 58"/>
          <p:cNvSpPr/>
          <p:nvPr/>
        </p:nvSpPr>
        <p:spPr>
          <a:xfrm>
            <a:off x="3439886" y="6455228"/>
            <a:ext cx="457200" cy="381000"/>
          </a:xfrm>
          <a:prstGeom prst="plus">
            <a:avLst>
              <a:gd name="adj" fmla="val 3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79888"/>
          <p:cNvSpPr txBox="1">
            <a:spLocks noChangeArrowheads="1"/>
          </p:cNvSpPr>
          <p:nvPr/>
        </p:nvSpPr>
        <p:spPr bwMode="auto">
          <a:xfrm>
            <a:off x="6705600" y="6538768"/>
            <a:ext cx="2438400" cy="286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2813">
              <a:lnSpc>
                <a:spcPct val="90000"/>
              </a:lnSpc>
              <a:buClr>
                <a:schemeClr val="tx2"/>
              </a:buClr>
              <a:buSzPct val="75000"/>
            </a:pPr>
            <a:r>
              <a:rPr lang="en-US" sz="1400" b="1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= MCITP</a:t>
            </a:r>
            <a:endParaRPr lang="en-US" sz="1400" b="1" dirty="0">
              <a:latin typeface="맑은 고딕" pitchFamily="50" charset="-127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1" name="모서리가 둥근 직사각형 60">
            <a:hlinkClick r:id="rId8" action="ppaction://hlinksldjump"/>
          </p:cNvPr>
          <p:cNvSpPr/>
          <p:nvPr/>
        </p:nvSpPr>
        <p:spPr>
          <a:xfrm>
            <a:off x="8153400" y="0"/>
            <a:ext cx="990600" cy="381000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목차 보기</a:t>
            </a:r>
            <a:endParaRPr lang="en-US" sz="1400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18872"/>
            <a:ext cx="8991600" cy="1252728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MCITP : Database Administrator (SQL Server 2005) </a:t>
            </a:r>
            <a:r>
              <a:rPr lang="ko-KR" altLang="en-US" sz="20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업그레이드 </a:t>
            </a:r>
            <a:r>
              <a:rPr lang="en-US" sz="20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– </a:t>
            </a:r>
            <a:br>
              <a:rPr lang="en-US" sz="20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</a:br>
            <a:r>
              <a:rPr lang="ko-KR" altLang="en-US" sz="20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한 개의 </a:t>
            </a:r>
            <a:r>
              <a:rPr lang="en-US" sz="20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Exam </a:t>
            </a:r>
            <a:r>
              <a:rPr lang="ko-KR" altLang="en-US" sz="20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으로 </a:t>
            </a:r>
            <a:r>
              <a:rPr lang="en-US" altLang="ko-KR" sz="20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2</a:t>
            </a:r>
            <a:r>
              <a:rPr lang="ko-KR" altLang="en-US" sz="2000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가지의 자격  취득 가능</a:t>
            </a:r>
            <a:endParaRPr lang="en-US" sz="2000" dirty="0">
              <a:solidFill>
                <a:srgbClr val="FFC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90800" y="2667000"/>
            <a:ext cx="3048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latin typeface="Calibri" pitchFamily="34" charset="0"/>
              </a:rPr>
              <a:t>Exam 70-453:</a:t>
            </a:r>
            <a:r>
              <a:rPr lang="en-US" sz="1000" dirty="0" smtClean="0">
                <a:latin typeface="Calibri" pitchFamily="34" charset="0"/>
              </a:rPr>
              <a:t> UPGRADE: Transition your MCITP Database Administrator Skills to MCITP Database Administrator 2008 </a:t>
            </a:r>
            <a:endParaRPr lang="en-US" sz="1000" dirty="0">
              <a:latin typeface="Calibri" pitchFamily="34" charset="0"/>
            </a:endParaRPr>
          </a:p>
        </p:txBody>
      </p:sp>
      <p:grpSp>
        <p:nvGrpSpPr>
          <p:cNvPr id="3" name="Group 75"/>
          <p:cNvGrpSpPr/>
          <p:nvPr/>
        </p:nvGrpSpPr>
        <p:grpSpPr>
          <a:xfrm>
            <a:off x="6108256" y="2426142"/>
            <a:ext cx="2267883" cy="1079058"/>
            <a:chOff x="152400" y="2988733"/>
            <a:chExt cx="2895600" cy="1277252"/>
          </a:xfrm>
        </p:grpSpPr>
        <p:pic>
          <p:nvPicPr>
            <p:cNvPr id="6" name="Rectangle 6656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2988733"/>
              <a:ext cx="2895600" cy="973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Rectangle 737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1000" y="3149429"/>
              <a:ext cx="992037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angle 66563"/>
            <p:cNvSpPr>
              <a:spLocks noChangeArrowheads="1"/>
            </p:cNvSpPr>
            <p:nvPr/>
          </p:nvSpPr>
          <p:spPr bwMode="auto">
            <a:xfrm>
              <a:off x="1447800" y="3173064"/>
              <a:ext cx="1447801" cy="10929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1000" dirty="0" smtClean="0">
                  <a:ea typeface="ＭＳ Ｐゴシック" pitchFamily="34" charset="-128"/>
                </a:rPr>
                <a:t>SQL Server 2008, Implementation and Maintenance</a:t>
              </a:r>
            </a:p>
            <a:p>
              <a:pPr eaLnBrk="0" hangingPunct="0">
                <a:lnSpc>
                  <a:spcPct val="90000"/>
                </a:lnSpc>
              </a:pPr>
              <a:endParaRPr lang="en-US" sz="1000" kern="1200" dirty="0"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9" name="Straight Connector 66564"/>
            <p:cNvSpPr>
              <a:spLocks noChangeShapeType="1"/>
            </p:cNvSpPr>
            <p:nvPr/>
          </p:nvSpPr>
          <p:spPr bwMode="auto">
            <a:xfrm>
              <a:off x="1422400" y="3183467"/>
              <a:ext cx="1412" cy="668867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u="sng"/>
            </a:p>
          </p:txBody>
        </p:sp>
      </p:grpSp>
      <p:grpSp>
        <p:nvGrpSpPr>
          <p:cNvPr id="5" name="Group 31"/>
          <p:cNvGrpSpPr/>
          <p:nvPr/>
        </p:nvGrpSpPr>
        <p:grpSpPr>
          <a:xfrm>
            <a:off x="228600" y="1895950"/>
            <a:ext cx="2267883" cy="822581"/>
            <a:chOff x="2266950" y="1485900"/>
            <a:chExt cx="2895600" cy="973667"/>
          </a:xfrm>
        </p:grpSpPr>
        <p:pic>
          <p:nvPicPr>
            <p:cNvPr id="11" name="Rectangle 6656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66950" y="1485900"/>
              <a:ext cx="2895600" cy="973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Straight Connector 66564"/>
            <p:cNvSpPr>
              <a:spLocks noChangeShapeType="1"/>
            </p:cNvSpPr>
            <p:nvPr/>
          </p:nvSpPr>
          <p:spPr bwMode="auto">
            <a:xfrm>
              <a:off x="3536950" y="1621367"/>
              <a:ext cx="1412" cy="668867"/>
            </a:xfrm>
            <a:prstGeom prst="line">
              <a:avLst/>
            </a:prstGeom>
            <a:noFill/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endParaRPr lang="en-US" u="sng"/>
            </a:p>
          </p:txBody>
        </p:sp>
        <p:sp>
          <p:nvSpPr>
            <p:cNvPr id="13" name="Rectangle 66563"/>
            <p:cNvSpPr>
              <a:spLocks noChangeArrowheads="1"/>
            </p:cNvSpPr>
            <p:nvPr/>
          </p:nvSpPr>
          <p:spPr bwMode="auto">
            <a:xfrm>
              <a:off x="3553883" y="1695069"/>
              <a:ext cx="1541992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000" kern="1200" dirty="0" smtClean="0">
                  <a:ea typeface="ＭＳ Ｐゴシック" pitchFamily="34" charset="-128"/>
                  <a:cs typeface="+mn-cs"/>
                </a:rPr>
                <a:t>Database Administrator</a:t>
              </a:r>
            </a:p>
            <a:p>
              <a: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 smtClean="0">
                  <a:ea typeface="ＭＳ Ｐゴシック" pitchFamily="34" charset="-128"/>
                  <a:cs typeface="+mn-cs"/>
                </a:rPr>
                <a:t>(SQL Server 2005)</a:t>
              </a:r>
              <a:endParaRPr lang="en-US" sz="1000" kern="1200" dirty="0">
                <a:ea typeface="ＭＳ Ｐゴシック" pitchFamily="34" charset="-128"/>
                <a:cs typeface="+mn-cs"/>
              </a:endParaRPr>
            </a:p>
          </p:txBody>
        </p:sp>
        <p:pic>
          <p:nvPicPr>
            <p:cNvPr id="14" name="Rectangle 8090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438400" y="1600200"/>
              <a:ext cx="1066800" cy="666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0" name="Group 32"/>
          <p:cNvGrpSpPr/>
          <p:nvPr/>
        </p:nvGrpSpPr>
        <p:grpSpPr>
          <a:xfrm>
            <a:off x="6108256" y="1589256"/>
            <a:ext cx="2349944" cy="822581"/>
            <a:chOff x="2266950" y="1485900"/>
            <a:chExt cx="3000375" cy="973667"/>
          </a:xfrm>
        </p:grpSpPr>
        <p:pic>
          <p:nvPicPr>
            <p:cNvPr id="16" name="Rectangle 6656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66950" y="1485900"/>
              <a:ext cx="2895600" cy="973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Straight Connector 66564"/>
            <p:cNvSpPr>
              <a:spLocks noChangeShapeType="1"/>
            </p:cNvSpPr>
            <p:nvPr/>
          </p:nvSpPr>
          <p:spPr bwMode="auto">
            <a:xfrm>
              <a:off x="3536950" y="1621367"/>
              <a:ext cx="1412" cy="668867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u="sng"/>
            </a:p>
          </p:txBody>
        </p:sp>
        <p:sp>
          <p:nvSpPr>
            <p:cNvPr id="18" name="Rectangle 66563"/>
            <p:cNvSpPr>
              <a:spLocks noChangeArrowheads="1"/>
            </p:cNvSpPr>
            <p:nvPr/>
          </p:nvSpPr>
          <p:spPr bwMode="auto">
            <a:xfrm>
              <a:off x="3539814" y="1762563"/>
              <a:ext cx="1727511" cy="437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000" kern="1200" dirty="0" smtClean="0">
                  <a:ea typeface="ＭＳ Ｐゴシック" pitchFamily="34" charset="-128"/>
                  <a:cs typeface="+mn-cs"/>
                </a:rPr>
                <a:t>Database Administrator 2008</a:t>
              </a:r>
              <a:endParaRPr lang="en-US" sz="1000" kern="1200" dirty="0">
                <a:ea typeface="ＭＳ Ｐゴシック" pitchFamily="34" charset="-128"/>
                <a:cs typeface="+mn-cs"/>
              </a:endParaRPr>
            </a:p>
          </p:txBody>
        </p:sp>
        <p:pic>
          <p:nvPicPr>
            <p:cNvPr id="19" name="Rectangle 8090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438400" y="1600200"/>
              <a:ext cx="1066800" cy="666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" name="Right Arrow 19"/>
          <p:cNvSpPr/>
          <p:nvPr/>
        </p:nvSpPr>
        <p:spPr bwMode="auto">
          <a:xfrm>
            <a:off x="2590800" y="2133600"/>
            <a:ext cx="3387436" cy="491180"/>
          </a:xfrm>
          <a:prstGeom prst="rightArrow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>
              <a:defRPr/>
            </a:pPr>
            <a:endParaRPr 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590800" y="4475202"/>
            <a:ext cx="3048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latin typeface="Calibri" pitchFamily="34" charset="0"/>
              </a:rPr>
              <a:t>Exam 70-454:</a:t>
            </a:r>
            <a:r>
              <a:rPr lang="en-US" sz="1000" dirty="0" smtClean="0">
                <a:latin typeface="Calibri" pitchFamily="34" charset="0"/>
              </a:rPr>
              <a:t> UPGRADE: Transition your MCITP Database Developer Skills to MCITP Database Developer 2008 </a:t>
            </a:r>
            <a:endParaRPr lang="en-US" sz="1000" dirty="0">
              <a:latin typeface="Calibri" pitchFamily="34" charset="0"/>
            </a:endParaRPr>
          </a:p>
        </p:txBody>
      </p:sp>
      <p:sp>
        <p:nvSpPr>
          <p:cNvPr id="37" name="Right Arrow 36"/>
          <p:cNvSpPr/>
          <p:nvPr/>
        </p:nvSpPr>
        <p:spPr bwMode="auto">
          <a:xfrm>
            <a:off x="2590800" y="3941801"/>
            <a:ext cx="3276600" cy="491180"/>
          </a:xfrm>
          <a:prstGeom prst="rightArrow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>
              <a:defRPr/>
            </a:pPr>
            <a:endParaRPr 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667000" y="6019800"/>
            <a:ext cx="3048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latin typeface="Calibri" pitchFamily="34" charset="0"/>
              </a:rPr>
              <a:t>Exam 70-455:</a:t>
            </a:r>
            <a:r>
              <a:rPr lang="en-US" sz="1000" dirty="0" smtClean="0">
                <a:latin typeface="Calibri" pitchFamily="34" charset="0"/>
              </a:rPr>
              <a:t> UPGRADE: Transition your MCITP Business Intelligence Developer Skills to MCITP Business Intelligence Developer 2008 </a:t>
            </a:r>
          </a:p>
        </p:txBody>
      </p:sp>
      <p:grpSp>
        <p:nvGrpSpPr>
          <p:cNvPr id="15" name="Group 75"/>
          <p:cNvGrpSpPr/>
          <p:nvPr/>
        </p:nvGrpSpPr>
        <p:grpSpPr>
          <a:xfrm>
            <a:off x="6108256" y="4178742"/>
            <a:ext cx="2267883" cy="822581"/>
            <a:chOff x="152400" y="2988733"/>
            <a:chExt cx="2895600" cy="973667"/>
          </a:xfrm>
        </p:grpSpPr>
        <p:pic>
          <p:nvPicPr>
            <p:cNvPr id="56" name="Rectangle 6656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2988733"/>
              <a:ext cx="2895600" cy="973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" name="Rectangle 737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1000" y="3149429"/>
              <a:ext cx="992037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8" name="Rectangle 66563"/>
            <p:cNvSpPr>
              <a:spLocks noChangeArrowheads="1"/>
            </p:cNvSpPr>
            <p:nvPr/>
          </p:nvSpPr>
          <p:spPr bwMode="auto">
            <a:xfrm>
              <a:off x="1447800" y="3173064"/>
              <a:ext cx="1447801" cy="7650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1000" dirty="0" smtClean="0">
                  <a:ea typeface="ＭＳ Ｐゴシック" pitchFamily="34" charset="-128"/>
                </a:rPr>
                <a:t>SQL Server 2008, Database Development</a:t>
              </a:r>
            </a:p>
            <a:p>
              <a:pPr eaLnBrk="0" hangingPunct="0">
                <a:lnSpc>
                  <a:spcPct val="90000"/>
                </a:lnSpc>
              </a:pPr>
              <a:endParaRPr lang="en-US" sz="1000" kern="1200" dirty="0"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59" name="Straight Connector 66564"/>
            <p:cNvSpPr>
              <a:spLocks noChangeShapeType="1"/>
            </p:cNvSpPr>
            <p:nvPr/>
          </p:nvSpPr>
          <p:spPr bwMode="auto">
            <a:xfrm>
              <a:off x="1422400" y="3183467"/>
              <a:ext cx="1412" cy="668867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u="sng"/>
            </a:p>
          </p:txBody>
        </p:sp>
      </p:grpSp>
      <p:grpSp>
        <p:nvGrpSpPr>
          <p:cNvPr id="21" name="Group 32"/>
          <p:cNvGrpSpPr/>
          <p:nvPr/>
        </p:nvGrpSpPr>
        <p:grpSpPr>
          <a:xfrm>
            <a:off x="6108256" y="3341856"/>
            <a:ext cx="2349944" cy="822581"/>
            <a:chOff x="2266950" y="1485900"/>
            <a:chExt cx="3000375" cy="973667"/>
          </a:xfrm>
        </p:grpSpPr>
        <p:pic>
          <p:nvPicPr>
            <p:cNvPr id="61" name="Rectangle 6656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66950" y="1485900"/>
              <a:ext cx="2895600" cy="973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2" name="Straight Connector 66564"/>
            <p:cNvSpPr>
              <a:spLocks noChangeShapeType="1"/>
            </p:cNvSpPr>
            <p:nvPr/>
          </p:nvSpPr>
          <p:spPr bwMode="auto">
            <a:xfrm>
              <a:off x="3536950" y="1621367"/>
              <a:ext cx="1412" cy="668867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u="sng"/>
            </a:p>
          </p:txBody>
        </p:sp>
        <p:sp>
          <p:nvSpPr>
            <p:cNvPr id="63" name="Rectangle 66563"/>
            <p:cNvSpPr>
              <a:spLocks noChangeArrowheads="1"/>
            </p:cNvSpPr>
            <p:nvPr/>
          </p:nvSpPr>
          <p:spPr bwMode="auto">
            <a:xfrm>
              <a:off x="3539813" y="1762563"/>
              <a:ext cx="1727512" cy="437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000" kern="1200" dirty="0" smtClean="0">
                  <a:ea typeface="ＭＳ Ｐゴシック" pitchFamily="34" charset="-128"/>
                  <a:cs typeface="+mn-cs"/>
                </a:rPr>
                <a:t>Database </a:t>
              </a:r>
            </a:p>
            <a:p>
              <a: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000" kern="1200" dirty="0" smtClean="0">
                  <a:ea typeface="ＭＳ Ｐゴシック" pitchFamily="34" charset="-128"/>
                  <a:cs typeface="+mn-cs"/>
                </a:rPr>
                <a:t>Developer  2008</a:t>
              </a:r>
              <a:endParaRPr lang="en-US" sz="1000" kern="1200" dirty="0">
                <a:ea typeface="ＭＳ Ｐゴシック" pitchFamily="34" charset="-128"/>
                <a:cs typeface="+mn-cs"/>
              </a:endParaRPr>
            </a:p>
          </p:txBody>
        </p:sp>
        <p:pic>
          <p:nvPicPr>
            <p:cNvPr id="64" name="Rectangle 8090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438400" y="1600200"/>
              <a:ext cx="1066800" cy="666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2" name="Group 75"/>
          <p:cNvGrpSpPr/>
          <p:nvPr/>
        </p:nvGrpSpPr>
        <p:grpSpPr>
          <a:xfrm>
            <a:off x="6172200" y="5883018"/>
            <a:ext cx="2267883" cy="822581"/>
            <a:chOff x="152400" y="2988733"/>
            <a:chExt cx="2895600" cy="973667"/>
          </a:xfrm>
        </p:grpSpPr>
        <p:pic>
          <p:nvPicPr>
            <p:cNvPr id="66" name="Rectangle 6656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0" y="2988733"/>
              <a:ext cx="2895600" cy="973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7" name="Rectangle 7373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1000" y="3149429"/>
              <a:ext cx="992037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8" name="Rectangle 66563"/>
            <p:cNvSpPr>
              <a:spLocks noChangeArrowheads="1"/>
            </p:cNvSpPr>
            <p:nvPr/>
          </p:nvSpPr>
          <p:spPr bwMode="auto">
            <a:xfrm>
              <a:off x="1447800" y="3173065"/>
              <a:ext cx="1447801" cy="7650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800" dirty="0" smtClean="0">
                  <a:ea typeface="ＭＳ Ｐゴシック" pitchFamily="34" charset="-128"/>
                </a:rPr>
                <a:t>SQL Server 2008, Business Intelligence Development and Maintenance</a:t>
              </a:r>
            </a:p>
            <a:p>
              <a:pPr eaLnBrk="0" hangingPunct="0">
                <a:lnSpc>
                  <a:spcPct val="90000"/>
                </a:lnSpc>
              </a:pPr>
              <a:endParaRPr lang="en-US" sz="800" kern="1200" dirty="0"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69" name="Straight Connector 66564"/>
            <p:cNvSpPr>
              <a:spLocks noChangeShapeType="1"/>
            </p:cNvSpPr>
            <p:nvPr/>
          </p:nvSpPr>
          <p:spPr bwMode="auto">
            <a:xfrm>
              <a:off x="1422400" y="3183467"/>
              <a:ext cx="1412" cy="668867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u="sng"/>
            </a:p>
          </p:txBody>
        </p:sp>
      </p:grpSp>
      <p:grpSp>
        <p:nvGrpSpPr>
          <p:cNvPr id="23" name="Group 32"/>
          <p:cNvGrpSpPr/>
          <p:nvPr/>
        </p:nvGrpSpPr>
        <p:grpSpPr>
          <a:xfrm>
            <a:off x="6172200" y="5046133"/>
            <a:ext cx="2286000" cy="822581"/>
            <a:chOff x="2266950" y="1485900"/>
            <a:chExt cx="2918733" cy="973667"/>
          </a:xfrm>
        </p:grpSpPr>
        <p:pic>
          <p:nvPicPr>
            <p:cNvPr id="71" name="Rectangle 6656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66950" y="1485900"/>
              <a:ext cx="2895600" cy="973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" name="Straight Connector 66564"/>
            <p:cNvSpPr>
              <a:spLocks noChangeShapeType="1"/>
            </p:cNvSpPr>
            <p:nvPr/>
          </p:nvSpPr>
          <p:spPr bwMode="auto">
            <a:xfrm>
              <a:off x="3536950" y="1621367"/>
              <a:ext cx="1412" cy="668867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u="sng"/>
            </a:p>
          </p:txBody>
        </p:sp>
        <p:sp>
          <p:nvSpPr>
            <p:cNvPr id="73" name="Rectangle 66563"/>
            <p:cNvSpPr>
              <a:spLocks noChangeArrowheads="1"/>
            </p:cNvSpPr>
            <p:nvPr/>
          </p:nvSpPr>
          <p:spPr bwMode="auto">
            <a:xfrm>
              <a:off x="3458171" y="1736445"/>
              <a:ext cx="1727512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000" kern="1200" dirty="0" smtClean="0">
                  <a:ea typeface="ＭＳ Ｐゴシック" pitchFamily="34" charset="-128"/>
                  <a:cs typeface="+mn-cs"/>
                </a:rPr>
                <a:t>Business Intelligence Developer (SQL Server 2008)</a:t>
              </a:r>
              <a:endParaRPr lang="en-US" sz="1000" kern="1200" dirty="0">
                <a:ea typeface="ＭＳ Ｐゴシック" pitchFamily="34" charset="-128"/>
                <a:cs typeface="+mn-cs"/>
              </a:endParaRPr>
            </a:p>
          </p:txBody>
        </p:sp>
        <p:pic>
          <p:nvPicPr>
            <p:cNvPr id="74" name="Rectangle 8090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438400" y="1600200"/>
              <a:ext cx="1066800" cy="666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81" name="Straight Connector 80"/>
          <p:cNvCxnSpPr/>
          <p:nvPr/>
        </p:nvCxnSpPr>
        <p:spPr>
          <a:xfrm rot="5400000">
            <a:off x="953294" y="2323306"/>
            <a:ext cx="5334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4" name="Group 31"/>
          <p:cNvGrpSpPr/>
          <p:nvPr/>
        </p:nvGrpSpPr>
        <p:grpSpPr>
          <a:xfrm>
            <a:off x="228600" y="3825619"/>
            <a:ext cx="2267883" cy="822581"/>
            <a:chOff x="2266950" y="1485900"/>
            <a:chExt cx="2895600" cy="973667"/>
          </a:xfrm>
        </p:grpSpPr>
        <p:pic>
          <p:nvPicPr>
            <p:cNvPr id="88" name="Rectangle 6656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66950" y="1485900"/>
              <a:ext cx="2895600" cy="973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" name="Straight Connector 66564"/>
            <p:cNvSpPr>
              <a:spLocks noChangeShapeType="1"/>
            </p:cNvSpPr>
            <p:nvPr/>
          </p:nvSpPr>
          <p:spPr bwMode="auto">
            <a:xfrm>
              <a:off x="3536950" y="1621367"/>
              <a:ext cx="1412" cy="668867"/>
            </a:xfrm>
            <a:prstGeom prst="line">
              <a:avLst/>
            </a:prstGeom>
            <a:noFill/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endParaRPr lang="en-US" u="sng"/>
            </a:p>
          </p:txBody>
        </p:sp>
        <p:sp>
          <p:nvSpPr>
            <p:cNvPr id="90" name="Rectangle 66563"/>
            <p:cNvSpPr>
              <a:spLocks noChangeArrowheads="1"/>
            </p:cNvSpPr>
            <p:nvPr/>
          </p:nvSpPr>
          <p:spPr bwMode="auto">
            <a:xfrm>
              <a:off x="3553883" y="1695069"/>
              <a:ext cx="1541992" cy="60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000" kern="1200" dirty="0" smtClean="0">
                  <a:ea typeface="ＭＳ Ｐゴシック" pitchFamily="34" charset="-128"/>
                  <a:cs typeface="+mn-cs"/>
                </a:rPr>
                <a:t>Database Developer</a:t>
              </a:r>
            </a:p>
            <a:p>
              <a: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 smtClean="0">
                  <a:ea typeface="ＭＳ Ｐゴシック" pitchFamily="34" charset="-128"/>
                  <a:cs typeface="+mn-cs"/>
                </a:rPr>
                <a:t>(SQL Server 2005)</a:t>
              </a:r>
              <a:endParaRPr lang="en-US" sz="1000" kern="1200" dirty="0">
                <a:ea typeface="ＭＳ Ｐゴシック" pitchFamily="34" charset="-128"/>
                <a:cs typeface="+mn-cs"/>
              </a:endParaRPr>
            </a:p>
          </p:txBody>
        </p:sp>
        <p:pic>
          <p:nvPicPr>
            <p:cNvPr id="91" name="Rectangle 8090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438400" y="1600200"/>
              <a:ext cx="1066800" cy="666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92" name="Straight Connector 91"/>
          <p:cNvCxnSpPr/>
          <p:nvPr/>
        </p:nvCxnSpPr>
        <p:spPr>
          <a:xfrm rot="5400000">
            <a:off x="953294" y="4243925"/>
            <a:ext cx="5334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5" name="Group 31"/>
          <p:cNvGrpSpPr/>
          <p:nvPr/>
        </p:nvGrpSpPr>
        <p:grpSpPr>
          <a:xfrm>
            <a:off x="246717" y="5425819"/>
            <a:ext cx="2267883" cy="822581"/>
            <a:chOff x="2266950" y="1485900"/>
            <a:chExt cx="2895600" cy="973667"/>
          </a:xfrm>
        </p:grpSpPr>
        <p:pic>
          <p:nvPicPr>
            <p:cNvPr id="94" name="Rectangle 6656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66950" y="1485900"/>
              <a:ext cx="2895600" cy="9736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5" name="Straight Connector 66564"/>
            <p:cNvSpPr>
              <a:spLocks noChangeShapeType="1"/>
            </p:cNvSpPr>
            <p:nvPr/>
          </p:nvSpPr>
          <p:spPr bwMode="auto">
            <a:xfrm>
              <a:off x="3536950" y="1621367"/>
              <a:ext cx="1412" cy="668867"/>
            </a:xfrm>
            <a:prstGeom prst="line">
              <a:avLst/>
            </a:prstGeom>
            <a:noFill/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endParaRPr lang="en-US" u="sng"/>
            </a:p>
          </p:txBody>
        </p:sp>
        <p:sp>
          <p:nvSpPr>
            <p:cNvPr id="96" name="Rectangle 66563"/>
            <p:cNvSpPr>
              <a:spLocks noChangeArrowheads="1"/>
            </p:cNvSpPr>
            <p:nvPr/>
          </p:nvSpPr>
          <p:spPr bwMode="auto">
            <a:xfrm>
              <a:off x="3553883" y="1695069"/>
              <a:ext cx="1541992" cy="5519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900" kern="1200" dirty="0" smtClean="0">
                  <a:ea typeface="ＭＳ Ｐゴシック" pitchFamily="34" charset="-128"/>
                  <a:cs typeface="+mn-cs"/>
                </a:rPr>
                <a:t>Business Intelligence Developer</a:t>
              </a:r>
            </a:p>
            <a:p>
              <a: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900" dirty="0" smtClean="0">
                  <a:ea typeface="ＭＳ Ｐゴシック" pitchFamily="34" charset="-128"/>
                  <a:cs typeface="+mn-cs"/>
                </a:rPr>
                <a:t>(SQL Server 2005)</a:t>
              </a:r>
              <a:endParaRPr lang="en-US" sz="900" kern="1200" dirty="0">
                <a:ea typeface="ＭＳ Ｐゴシック" pitchFamily="34" charset="-128"/>
                <a:cs typeface="+mn-cs"/>
              </a:endParaRPr>
            </a:p>
          </p:txBody>
        </p:sp>
        <p:pic>
          <p:nvPicPr>
            <p:cNvPr id="97" name="Rectangle 8090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438400" y="1600200"/>
              <a:ext cx="1066800" cy="666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98" name="Straight Connector 97"/>
          <p:cNvCxnSpPr/>
          <p:nvPr/>
        </p:nvCxnSpPr>
        <p:spPr>
          <a:xfrm rot="5400000">
            <a:off x="971411" y="5844125"/>
            <a:ext cx="5334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0" name="Right Arrow 99"/>
          <p:cNvSpPr/>
          <p:nvPr/>
        </p:nvSpPr>
        <p:spPr bwMode="auto">
          <a:xfrm>
            <a:off x="2667000" y="5562600"/>
            <a:ext cx="3276600" cy="491180"/>
          </a:xfrm>
          <a:prstGeom prst="rightArrow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>
              <a:defRPr/>
            </a:pPr>
            <a:endParaRPr 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60" name="모서리가 둥근 직사각형 59">
            <a:hlinkClick r:id="rId6" action="ppaction://hlinksldjump"/>
          </p:cNvPr>
          <p:cNvSpPr/>
          <p:nvPr/>
        </p:nvSpPr>
        <p:spPr>
          <a:xfrm>
            <a:off x="8153400" y="0"/>
            <a:ext cx="990600" cy="381000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목차 보기</a:t>
            </a:r>
            <a:endParaRPr lang="en-US" sz="1400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모서리가 둥근 직사각형 41"/>
          <p:cNvSpPr/>
          <p:nvPr/>
        </p:nvSpPr>
        <p:spPr>
          <a:xfrm>
            <a:off x="152400" y="5715000"/>
            <a:ext cx="8839200" cy="990600"/>
          </a:xfrm>
          <a:prstGeom prst="roundRect">
            <a:avLst>
              <a:gd name="adj" fmla="val 5487"/>
            </a:avLst>
          </a:prstGeom>
          <a:solidFill>
            <a:srgbClr val="DFF0F5">
              <a:alpha val="72941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486" y="155448"/>
            <a:ext cx="8229600" cy="1252728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>SQL 2008 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>마이크로소프트 공인교육 과정 안내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/>
            </a:r>
            <a:br>
              <a:rPr lang="en-US" altLang="ko-KR" sz="24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</a:b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>www.microsoft.com/korea/learning</a:t>
            </a:r>
            <a:endParaRPr lang="en-US" sz="2400" dirty="0">
              <a:latin typeface="맑은 고딕" pitchFamily="50" charset="-127"/>
              <a:ea typeface="맑은 고딕" pitchFamily="50" charset="-127"/>
              <a:cs typeface="Tahoma" pitchFamily="34" charset="0"/>
            </a:endParaRPr>
          </a:p>
        </p:txBody>
      </p:sp>
      <p:sp>
        <p:nvSpPr>
          <p:cNvPr id="6" name="TextBox 79888"/>
          <p:cNvSpPr txBox="1">
            <a:spLocks noChangeArrowheads="1"/>
          </p:cNvSpPr>
          <p:nvPr/>
        </p:nvSpPr>
        <p:spPr bwMode="auto">
          <a:xfrm>
            <a:off x="152400" y="2286000"/>
            <a:ext cx="2819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2813">
              <a:lnSpc>
                <a:spcPct val="90000"/>
              </a:lnSpc>
              <a:buClr>
                <a:schemeClr val="tx2"/>
              </a:buClr>
              <a:buSzPct val="75000"/>
            </a:pPr>
            <a:r>
              <a:rPr lang="en-US" sz="1000" b="1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Exam 70-432: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 TS: Microsoft SQL Server 2008, Implementation and Maintenance</a:t>
            </a:r>
            <a:endParaRPr lang="en-US" sz="1000" dirty="0">
              <a:latin typeface="맑은 고딕" pitchFamily="50" charset="-127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TextBox 79888"/>
          <p:cNvSpPr txBox="1">
            <a:spLocks noChangeArrowheads="1"/>
          </p:cNvSpPr>
          <p:nvPr/>
        </p:nvSpPr>
        <p:spPr bwMode="auto">
          <a:xfrm>
            <a:off x="3124200" y="2286000"/>
            <a:ext cx="2819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2813">
              <a:lnSpc>
                <a:spcPct val="90000"/>
              </a:lnSpc>
              <a:buClr>
                <a:schemeClr val="tx2"/>
              </a:buClr>
              <a:buSzPct val="75000"/>
            </a:pPr>
            <a:r>
              <a:rPr lang="en-US" sz="1000" b="1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Exam 70-433: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 </a:t>
            </a:r>
            <a:r>
              <a:rPr lang="en-US" sz="1000" dirty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TS: 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Microsoft SQL Server 2008, Database Development</a:t>
            </a:r>
            <a:endParaRPr lang="en-US" sz="1000" dirty="0">
              <a:latin typeface="맑은 고딕" pitchFamily="50" charset="-127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4" name="TextBox 79888"/>
          <p:cNvSpPr txBox="1">
            <a:spLocks noChangeArrowheads="1"/>
          </p:cNvSpPr>
          <p:nvPr/>
        </p:nvSpPr>
        <p:spPr bwMode="auto">
          <a:xfrm>
            <a:off x="6096000" y="2286000"/>
            <a:ext cx="281940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2813">
              <a:lnSpc>
                <a:spcPct val="90000"/>
              </a:lnSpc>
              <a:buClr>
                <a:schemeClr val="tx2"/>
              </a:buClr>
              <a:buSzPct val="75000"/>
            </a:pPr>
            <a:r>
              <a:rPr lang="en-US" sz="1000" b="1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Exam 70-448: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 </a:t>
            </a:r>
            <a:r>
              <a:rPr lang="en-US" sz="1000" dirty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TS: Microsoft 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  <a:cs typeface="Arial" pitchFamily="34" charset="0"/>
              </a:rPr>
              <a:t>SQL Server 2008, Business Intelligence Development and Maintenance</a:t>
            </a:r>
            <a:endParaRPr lang="en-US" sz="1000" dirty="0">
              <a:latin typeface="맑은 고딕" pitchFamily="50" charset="-127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5" name="Rectangle 22"/>
          <p:cNvSpPr/>
          <p:nvPr/>
        </p:nvSpPr>
        <p:spPr>
          <a:xfrm>
            <a:off x="152400" y="2774216"/>
            <a:ext cx="2971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000" b="1" dirty="0" smtClean="0">
                <a:latin typeface="맑은 고딕" pitchFamily="50" charset="-127"/>
                <a:ea typeface="맑은 고딕" pitchFamily="50" charset="-127"/>
              </a:rPr>
              <a:t>마이크로소프트 공인교육 과정</a:t>
            </a:r>
            <a:r>
              <a:rPr lang="en-US" sz="1000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000" b="1" dirty="0" smtClean="0">
                <a:latin typeface="맑은 고딕" pitchFamily="50" charset="-127"/>
                <a:ea typeface="맑은 고딕" pitchFamily="50" charset="-127"/>
              </a:rPr>
              <a:t>번호</a:t>
            </a:r>
            <a:r>
              <a:rPr lang="en-US" sz="1000" b="1" dirty="0" smtClean="0">
                <a:latin typeface="맑은 고딕" pitchFamily="50" charset="-127"/>
                <a:ea typeface="맑은 고딕" pitchFamily="50" charset="-127"/>
              </a:rPr>
              <a:t>:</a:t>
            </a:r>
          </a:p>
          <a:p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6231: Maintaining a Microsoft SQL Server 2008 Database (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5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일 과정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) </a:t>
            </a:r>
            <a:endParaRPr lang="en-US" sz="1000" i="1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6232: Implementing a Microsoft SQL Server 2008 Database (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5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일 과정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) </a:t>
            </a:r>
            <a:endParaRPr lang="en-US" sz="1000" i="1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6" name="Rectangle 23"/>
          <p:cNvSpPr/>
          <p:nvPr/>
        </p:nvSpPr>
        <p:spPr>
          <a:xfrm>
            <a:off x="6096000" y="2774216"/>
            <a:ext cx="29718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000" b="1" dirty="0" smtClean="0">
                <a:latin typeface="맑은 고딕" pitchFamily="50" charset="-127"/>
                <a:ea typeface="맑은 고딕" pitchFamily="50" charset="-127"/>
              </a:rPr>
              <a:t>마이크로소프트 공인교육 과정</a:t>
            </a:r>
            <a:r>
              <a:rPr lang="en-US" sz="1000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000" b="1" dirty="0" smtClean="0">
                <a:latin typeface="맑은 고딕" pitchFamily="50" charset="-127"/>
                <a:ea typeface="맑은 고딕" pitchFamily="50" charset="-127"/>
              </a:rPr>
              <a:t>번호</a:t>
            </a:r>
            <a:r>
              <a:rPr lang="en-US" sz="1000" b="1" dirty="0" smtClean="0">
                <a:latin typeface="맑은 고딕" pitchFamily="50" charset="-127"/>
                <a:ea typeface="맑은 고딕" pitchFamily="50" charset="-127"/>
              </a:rPr>
              <a:t>:</a:t>
            </a:r>
          </a:p>
          <a:p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6234: Implementing and Maintaining Microsoft SQL Server 2008 Analysis Services (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3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일 과정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6235: Implementing and Maintaining Microsoft SQL Server 2008 Integration Services (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3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일 과정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6236: Implementing and Maintaining Microsoft SQL Server 2008 Reporting Services (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3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일 과정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)</a:t>
            </a:r>
            <a:endParaRPr lang="en-US" sz="10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7" name="Rectangle 24"/>
          <p:cNvSpPr/>
          <p:nvPr/>
        </p:nvSpPr>
        <p:spPr>
          <a:xfrm>
            <a:off x="3048000" y="2774216"/>
            <a:ext cx="297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000" b="1" dirty="0" smtClean="0">
                <a:latin typeface="맑은 고딕" pitchFamily="50" charset="-127"/>
                <a:ea typeface="맑은 고딕" pitchFamily="50" charset="-127"/>
              </a:rPr>
              <a:t>마이크로소프트 공인교육 과정</a:t>
            </a:r>
            <a:r>
              <a:rPr lang="en-US" sz="1000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000" b="1" dirty="0" smtClean="0">
                <a:latin typeface="맑은 고딕" pitchFamily="50" charset="-127"/>
                <a:ea typeface="맑은 고딕" pitchFamily="50" charset="-127"/>
              </a:rPr>
              <a:t>번호</a:t>
            </a:r>
            <a:r>
              <a:rPr lang="en-US" sz="1000" b="1" dirty="0" smtClean="0">
                <a:latin typeface="맑은 고딕" pitchFamily="50" charset="-127"/>
                <a:ea typeface="맑은 고딕" pitchFamily="50" charset="-127"/>
              </a:rPr>
              <a:t>:</a:t>
            </a:r>
          </a:p>
          <a:p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6231: Maintaining a Microsoft SQL Server 2008 Database (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5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일 과정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)</a:t>
            </a:r>
            <a:endParaRPr lang="en-US" sz="1000" i="1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6232: Implementing a Microsoft SQL Server 2008 Database (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5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일 과정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)</a:t>
            </a:r>
            <a:endParaRPr lang="en-US" sz="1000" i="1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2778 : Writing Queries using SQL 2008 Transact</a:t>
            </a:r>
            <a:endParaRPr lang="en-US" sz="1000" i="1" dirty="0"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742" y="1524000"/>
            <a:ext cx="285205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67742" y="1524000"/>
            <a:ext cx="286294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28658" y="1514475"/>
            <a:ext cx="2862942" cy="640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Rectangle 36"/>
          <p:cNvSpPr/>
          <p:nvPr/>
        </p:nvSpPr>
        <p:spPr>
          <a:xfrm>
            <a:off x="152400" y="4145816"/>
            <a:ext cx="3048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000" b="1" dirty="0" smtClean="0">
                <a:latin typeface="맑은 고딕" pitchFamily="50" charset="-127"/>
                <a:ea typeface="맑은 고딕" pitchFamily="50" charset="-127"/>
              </a:rPr>
              <a:t>Exam 70-450: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 PRO: Designing, Optimizing and Maintaining a Database Server Infrastructure Using Microsoft SQL Server 2008 (Nov 12, 2008)</a:t>
            </a:r>
          </a:p>
          <a:p>
            <a:pPr lvl="0"/>
            <a:endParaRPr lang="en-US" sz="1000" dirty="0" smtClean="0">
              <a:latin typeface="맑은 고딕" pitchFamily="50" charset="-127"/>
              <a:ea typeface="맑은 고딕" pitchFamily="50" charset="-127"/>
            </a:endParaRPr>
          </a:p>
          <a:p>
            <a:pPr lvl="0"/>
            <a:r>
              <a:rPr lang="ko-KR" altLang="en-US" sz="1000" b="1" dirty="0" smtClean="0">
                <a:latin typeface="맑은 고딕" pitchFamily="50" charset="-127"/>
                <a:ea typeface="맑은 고딕" pitchFamily="50" charset="-127"/>
              </a:rPr>
              <a:t>마이크로소프트 공인교육 과정 번호</a:t>
            </a:r>
            <a:r>
              <a:rPr lang="en-US" sz="1000" b="1" dirty="0" smtClean="0">
                <a:latin typeface="맑은 고딕" pitchFamily="50" charset="-127"/>
                <a:ea typeface="맑은 고딕" pitchFamily="50" charset="-127"/>
              </a:rPr>
              <a:t> : </a:t>
            </a:r>
          </a:p>
          <a:p>
            <a:pPr lvl="0"/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6315 : Designing, Optimizing and Maintaining SQL Server 2008  Servers (5 days)*</a:t>
            </a:r>
            <a:endParaRPr lang="en-US" sz="10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2" name="Rectangle 37"/>
          <p:cNvSpPr/>
          <p:nvPr/>
        </p:nvSpPr>
        <p:spPr>
          <a:xfrm>
            <a:off x="3124200" y="4145816"/>
            <a:ext cx="29718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000" b="1" dirty="0" smtClean="0">
                <a:latin typeface="맑은 고딕" pitchFamily="50" charset="-127"/>
                <a:ea typeface="맑은 고딕" pitchFamily="50" charset="-127"/>
              </a:rPr>
              <a:t>Exam 70-451: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 PRO: Designing Database Solutions and Data Access Using Microsoft SQL Server 2008 (Nov 26, 2008)</a:t>
            </a:r>
          </a:p>
          <a:p>
            <a:pPr lvl="0"/>
            <a:endParaRPr lang="en-US" sz="1000" dirty="0" smtClean="0">
              <a:latin typeface="맑은 고딕" pitchFamily="50" charset="-127"/>
              <a:ea typeface="맑은 고딕" pitchFamily="50" charset="-127"/>
            </a:endParaRPr>
          </a:p>
          <a:p>
            <a:pPr lvl="0"/>
            <a:r>
              <a:rPr lang="ko-KR" altLang="en-US" sz="1000" b="1" dirty="0" smtClean="0">
                <a:latin typeface="맑은 고딕" pitchFamily="50" charset="-127"/>
                <a:ea typeface="맑은 고딕" pitchFamily="50" charset="-127"/>
              </a:rPr>
              <a:t>마이크로소프트 공인교육 과정 번호</a:t>
            </a:r>
            <a:r>
              <a:rPr lang="en-US" sz="1000" b="1" dirty="0" smtClean="0">
                <a:latin typeface="맑은 고딕" pitchFamily="50" charset="-127"/>
                <a:ea typeface="맑은 고딕" pitchFamily="50" charset="-127"/>
              </a:rPr>
              <a:t> : </a:t>
            </a:r>
          </a:p>
          <a:p>
            <a:pPr lvl="0"/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6316 : Designing, Optimizing and Maintaining SQL Server 2008  Databases (5 days)*</a:t>
            </a:r>
          </a:p>
        </p:txBody>
      </p:sp>
      <p:sp>
        <p:nvSpPr>
          <p:cNvPr id="33" name="Rectangle 38"/>
          <p:cNvSpPr/>
          <p:nvPr/>
        </p:nvSpPr>
        <p:spPr>
          <a:xfrm>
            <a:off x="6063342" y="4069616"/>
            <a:ext cx="2895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000" b="1" dirty="0" smtClean="0">
                <a:latin typeface="맑은 고딕" pitchFamily="50" charset="-127"/>
                <a:ea typeface="맑은 고딕" pitchFamily="50" charset="-127"/>
              </a:rPr>
              <a:t>Exam 70-452:</a:t>
            </a:r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 PRO: Designing a Business Intelligence Infrastructure Using Microsoft SQL Server 2008 (Nov 6, 2008)</a:t>
            </a:r>
          </a:p>
          <a:p>
            <a:pPr lvl="0"/>
            <a:endParaRPr lang="en-US" sz="1000" dirty="0" smtClean="0">
              <a:latin typeface="맑은 고딕" pitchFamily="50" charset="-127"/>
              <a:ea typeface="맑은 고딕" pitchFamily="50" charset="-127"/>
            </a:endParaRPr>
          </a:p>
          <a:p>
            <a:pPr lvl="0"/>
            <a:r>
              <a:rPr lang="ko-KR" altLang="en-US" sz="1000" b="1" dirty="0" smtClean="0">
                <a:latin typeface="맑은 고딕" pitchFamily="50" charset="-127"/>
                <a:ea typeface="맑은 고딕" pitchFamily="50" charset="-127"/>
              </a:rPr>
              <a:t>마이크로소프트 공인교육 과정 번호</a:t>
            </a:r>
            <a:r>
              <a:rPr lang="en-US" sz="1000" b="1" dirty="0" smtClean="0">
                <a:latin typeface="맑은 고딕" pitchFamily="50" charset="-127"/>
                <a:ea typeface="맑은 고딕" pitchFamily="50" charset="-127"/>
              </a:rPr>
              <a:t> : </a:t>
            </a:r>
          </a:p>
          <a:p>
            <a:pPr lvl="0"/>
            <a:r>
              <a:rPr lang="en-US" sz="1000" dirty="0" smtClean="0">
                <a:latin typeface="맑은 고딕" pitchFamily="50" charset="-127"/>
                <a:ea typeface="맑은 고딕" pitchFamily="50" charset="-127"/>
              </a:rPr>
              <a:t>6314: Designing, Optimizing and Maintaining SQL Server 2008  Business Intelligence (5 days)</a:t>
            </a:r>
          </a:p>
        </p:txBody>
      </p:sp>
      <p:sp>
        <p:nvSpPr>
          <p:cNvPr id="34" name="모서리가 둥근 직사각형 33"/>
          <p:cNvSpPr/>
          <p:nvPr/>
        </p:nvSpPr>
        <p:spPr>
          <a:xfrm>
            <a:off x="152400" y="2306130"/>
            <a:ext cx="8839200" cy="1600200"/>
          </a:xfrm>
          <a:prstGeom prst="roundRect">
            <a:avLst>
              <a:gd name="adj" fmla="val 7823"/>
            </a:avLst>
          </a:prstGeom>
          <a:noFill/>
          <a:ln w="28575"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모서리가 둥근 직사각형 34"/>
          <p:cNvSpPr/>
          <p:nvPr/>
        </p:nvSpPr>
        <p:spPr>
          <a:xfrm>
            <a:off x="152400" y="3993416"/>
            <a:ext cx="8839200" cy="1447800"/>
          </a:xfrm>
          <a:prstGeom prst="roundRect">
            <a:avLst>
              <a:gd name="adj" fmla="val 7823"/>
            </a:avLst>
          </a:prstGeom>
          <a:noFill/>
          <a:ln w="28575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모서리가 둥근 직사각형 35"/>
          <p:cNvSpPr/>
          <p:nvPr/>
        </p:nvSpPr>
        <p:spPr>
          <a:xfrm>
            <a:off x="217712" y="5838892"/>
            <a:ext cx="239488" cy="152400"/>
          </a:xfrm>
          <a:prstGeom prst="roundRect">
            <a:avLst/>
          </a:prstGeom>
          <a:noFill/>
          <a:ln w="28575"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446314" y="5799499"/>
            <a:ext cx="3048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000" b="1" dirty="0" smtClean="0">
                <a:latin typeface="맑은 고딕" pitchFamily="50" charset="-127"/>
                <a:ea typeface="맑은 고딕" pitchFamily="50" charset="-127"/>
              </a:rPr>
              <a:t>: MCTS</a:t>
            </a:r>
            <a:endParaRPr lang="en-US" sz="10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8" name="모서리가 둥근 직사각형 37"/>
          <p:cNvSpPr/>
          <p:nvPr/>
        </p:nvSpPr>
        <p:spPr>
          <a:xfrm>
            <a:off x="1099456" y="5830592"/>
            <a:ext cx="239488" cy="152400"/>
          </a:xfrm>
          <a:prstGeom prst="roundRect">
            <a:avLst/>
          </a:prstGeom>
          <a:noFill/>
          <a:ln w="28575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6"/>
          <p:cNvSpPr/>
          <p:nvPr/>
        </p:nvSpPr>
        <p:spPr>
          <a:xfrm>
            <a:off x="1328058" y="5791200"/>
            <a:ext cx="72934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000" b="1" dirty="0" smtClean="0">
                <a:latin typeface="맑은 고딕" pitchFamily="50" charset="-127"/>
                <a:ea typeface="맑은 고딕" pitchFamily="50" charset="-127"/>
              </a:rPr>
              <a:t>: MCITP </a:t>
            </a:r>
            <a:endParaRPr lang="en-US" sz="10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0" name="Rectangle 36"/>
          <p:cNvSpPr/>
          <p:nvPr/>
        </p:nvSpPr>
        <p:spPr>
          <a:xfrm>
            <a:off x="130628" y="6056606"/>
            <a:ext cx="86106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마이크로소프트 공인 교육 센터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(CPLS: Certified Partners for Learning Solutions)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에 문의하시면 상세한 가이드 받으실 수 있습니다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. </a:t>
            </a:r>
            <a:b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</a:br>
            <a:endParaRPr lang="en-US" altLang="ko-KR" sz="1000" dirty="0" smtClean="0">
              <a:latin typeface="맑은 고딕" pitchFamily="50" charset="-127"/>
              <a:ea typeface="맑은 고딕" pitchFamily="50" charset="-127"/>
            </a:endParaRPr>
          </a:p>
          <a:p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CPLS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 연락처와 마이크로소프트 자격증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공인교육 안내에 관해 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>보다 자세한 사항은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  <a:cs typeface="Tahoma" pitchFamily="34" charset="0"/>
                <a:hlinkClick r:id="rId5"/>
              </a:rPr>
              <a:t>www.microsoft.com/korea/learning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> 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>참조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>. </a:t>
            </a:r>
            <a:endParaRPr lang="en-US" sz="1000" dirty="0" smtClean="0"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43" name="Picture 2" descr="Hom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96200" y="6553200"/>
            <a:ext cx="1371600" cy="283388"/>
          </a:xfrm>
          <a:prstGeom prst="rect">
            <a:avLst/>
          </a:prstGeom>
          <a:noFill/>
        </p:spPr>
      </p:pic>
      <p:sp>
        <p:nvSpPr>
          <p:cNvPr id="41" name="모서리가 둥근 직사각형 40">
            <a:hlinkClick r:id="rId7" action="ppaction://hlinksldjump"/>
          </p:cNvPr>
          <p:cNvSpPr/>
          <p:nvPr/>
        </p:nvSpPr>
        <p:spPr>
          <a:xfrm>
            <a:off x="8153400" y="0"/>
            <a:ext cx="990600" cy="381000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목차 보기</a:t>
            </a:r>
            <a:endParaRPr lang="en-US" sz="1400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모서리가 둥근 직사각형 41"/>
          <p:cNvSpPr/>
          <p:nvPr/>
        </p:nvSpPr>
        <p:spPr>
          <a:xfrm>
            <a:off x="457200" y="5943600"/>
            <a:ext cx="8153400" cy="762000"/>
          </a:xfrm>
          <a:prstGeom prst="roundRect">
            <a:avLst>
              <a:gd name="adj" fmla="val 5487"/>
            </a:avLst>
          </a:prstGeom>
          <a:solidFill>
            <a:srgbClr val="DFF0F5">
              <a:alpha val="72941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486" y="155448"/>
            <a:ext cx="8229600" cy="1252728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>SQL 2008 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>교육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>:</a:t>
            </a:r>
            <a:r>
              <a:rPr lang="en-US" sz="24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> </a:t>
            </a:r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>마이크로소프트 공인교육 센터 소개 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>www.microsoft.com/korea/learning</a:t>
            </a:r>
            <a:endParaRPr lang="en-US" sz="2400" dirty="0">
              <a:latin typeface="맑은 고딕" pitchFamily="50" charset="-127"/>
              <a:ea typeface="맑은 고딕" pitchFamily="50" charset="-127"/>
              <a:cs typeface="Tahoma" pitchFamily="34" charset="0"/>
            </a:endParaRPr>
          </a:p>
        </p:txBody>
      </p:sp>
      <p:sp>
        <p:nvSpPr>
          <p:cNvPr id="40" name="Rectangle 36"/>
          <p:cNvSpPr/>
          <p:nvPr/>
        </p:nvSpPr>
        <p:spPr>
          <a:xfrm>
            <a:off x="457200" y="6056606"/>
            <a:ext cx="828402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상기 마이크로소프트 공인 교육 센터 리스트는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(CPLS: Certified Partners for Learning Solutions)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는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2010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년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5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월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18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일 기준입니다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lvl="0"/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사전 공지 없이 언제든 변경 될 수 있습니다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CPLS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 연락처와 마이크로소프트 자격증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</a:rPr>
              <a:t>공인교육 안내에 관해 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>보다 자세한 사항은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  <a:cs typeface="Tahoma" pitchFamily="34" charset="0"/>
                <a:hlinkClick r:id="rId2"/>
              </a:rPr>
              <a:t>www.microsoft.com/korea/learning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> 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>참조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>. </a:t>
            </a:r>
            <a:endParaRPr lang="en-US" sz="1000" dirty="0" smtClean="0"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43" name="Picture 2" descr="Hom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6553200"/>
            <a:ext cx="1371600" cy="283388"/>
          </a:xfrm>
          <a:prstGeom prst="rect">
            <a:avLst/>
          </a:prstGeom>
          <a:noFill/>
        </p:spPr>
      </p:pic>
      <p:graphicFrame>
        <p:nvGraphicFramePr>
          <p:cNvPr id="41" name="표 40"/>
          <p:cNvGraphicFramePr>
            <a:graphicFrameLocks noGrp="1"/>
          </p:cNvGraphicFramePr>
          <p:nvPr/>
        </p:nvGraphicFramePr>
        <p:xfrm>
          <a:off x="457200" y="1676400"/>
          <a:ext cx="8077200" cy="3566568"/>
        </p:xfrm>
        <a:graphic>
          <a:graphicData uri="http://schemas.openxmlformats.org/drawingml/2006/table">
            <a:tbl>
              <a:tblPr/>
              <a:tblGrid>
                <a:gridCol w="679493"/>
                <a:gridCol w="1337067"/>
                <a:gridCol w="2465902"/>
                <a:gridCol w="1994641"/>
                <a:gridCol w="1600097"/>
              </a:tblGrid>
              <a:tr h="4336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 b="1" dirty="0">
                          <a:solidFill>
                            <a:srgbClr val="FFFFFF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지역</a:t>
                      </a:r>
                      <a:endParaRPr lang="en-US" sz="10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FFFFFF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CPLS</a:t>
                      </a:r>
                      <a:r>
                        <a:rPr lang="ko-KR" sz="1000" b="1">
                          <a:solidFill>
                            <a:srgbClr val="FFFFFF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명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 b="1">
                          <a:solidFill>
                            <a:srgbClr val="FFFFFF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주소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o-KR" sz="1000" b="1" dirty="0">
                          <a:solidFill>
                            <a:srgbClr val="FFFFFF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홈페이지 </a:t>
                      </a:r>
                      <a:r>
                        <a:rPr lang="ko-KR" sz="1000" b="1" dirty="0" smtClean="0">
                          <a:solidFill>
                            <a:srgbClr val="FFFFFF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주소</a:t>
                      </a:r>
                      <a:endParaRPr lang="en-US" sz="10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 b="1">
                          <a:solidFill>
                            <a:srgbClr val="FFFFFF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교육 및 자격증 대표 문의처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</a:tr>
              <a:tr h="7565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서울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 b="1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뉴호라이즌</a:t>
                      </a:r>
                      <a:r>
                        <a:rPr lang="en-US" sz="1000" b="1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*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강북</a:t>
                      </a: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:</a:t>
                      </a: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서울 종로구 내자동</a:t>
                      </a: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167-2 </a:t>
                      </a: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인왕빌딩</a:t>
                      </a: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3</a:t>
                      </a: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층</a:t>
                      </a: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/>
                      </a:r>
                      <a:b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</a:b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강남</a:t>
                      </a: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: </a:t>
                      </a: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서울시 강남구 삼성동</a:t>
                      </a: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144-25</a:t>
                      </a: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번지</a:t>
                      </a: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, </a:t>
                      </a: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애플트리타워</a:t>
                      </a: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8</a:t>
                      </a: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층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  <a:hlinkClick r:id="rId4"/>
                        </a:rPr>
                        <a:t>http://www.newhorizons.co.kr </a:t>
                      </a:r>
                      <a:endParaRPr lang="en-US" sz="10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강북</a:t>
                      </a: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:  02-723-7230</a:t>
                      </a:r>
                      <a:b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</a:b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강남</a:t>
                      </a: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: 02-554-7230</a:t>
                      </a: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6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서울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 b="1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삼성</a:t>
                      </a:r>
                      <a:r>
                        <a:rPr lang="en-US" sz="1000" b="1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SDS </a:t>
                      </a:r>
                      <a:r>
                        <a:rPr lang="ko-KR" sz="1000" b="1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멀티캠퍼스</a:t>
                      </a:r>
                      <a:r>
                        <a:rPr lang="en-US" sz="1000" b="1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*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서울 강남구 역삼</a:t>
                      </a: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1</a:t>
                      </a: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동 삼성</a:t>
                      </a: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SDS</a:t>
                      </a: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멀티캠퍼스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  <a:hlinkClick r:id="rId5"/>
                        </a:rPr>
                        <a:t>http://www.multicampus.co.kr 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02-1588-3357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  <a:hlinkClick r:id="rId6"/>
                        </a:rPr>
                        <a:t>lead.kim@samsung.com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1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서울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 b="1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솔데스크 교육센터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 </a:t>
                      </a: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서울시 종로구 관철동</a:t>
                      </a: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13-13 </a:t>
                      </a: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종로코아빌딩</a:t>
                      </a: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5</a:t>
                      </a: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층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  <a:hlinkClick r:id="rId7"/>
                        </a:rPr>
                        <a:t>http://www.soldesk.com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02-6901-7000 </a:t>
                      </a:r>
                      <a:r>
                        <a:rPr lang="en-US" sz="1000" u="sng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  <a:hlinkClick r:id="rId8"/>
                        </a:rPr>
                        <a:t>webmaster@soldesk.com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6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서울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 b="1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씨앤토트 교육센터</a:t>
                      </a:r>
                      <a:r>
                        <a:rPr lang="en-US" sz="1000" b="1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*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서울 강남구 대치동</a:t>
                      </a: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996-15 </a:t>
                      </a: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태화빌딩</a:t>
                      </a: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1</a:t>
                      </a: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층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  <a:hlinkClick r:id="rId9"/>
                        </a:rPr>
                        <a:t>http://www.educn.co.kr 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02-6925-1107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none" strike="noStrike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  <a:hlinkClick r:id="rId10"/>
                        </a:rPr>
                        <a:t>edu@cnthoth.com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1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서울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 b="1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아이티뱅크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서울 종로구 효제동</a:t>
                      </a: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315-1 </a:t>
                      </a: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광일빌딩</a:t>
                      </a: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4</a:t>
                      </a: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층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  <a:hlinkClick r:id="rId11"/>
                        </a:rPr>
                        <a:t>http://www.eduitbank.com/ 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02-3672-9100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  <a:hlinkClick r:id="rId12"/>
                        </a:rPr>
                        <a:t>master@eduitbank.com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26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서울</a:t>
                      </a:r>
                      <a:endParaRPr lang="en-US" sz="10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 b="1" dirty="0" err="1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웹타임</a:t>
                      </a:r>
                      <a:r>
                        <a:rPr lang="ko-KR" sz="1000" b="1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교육센터</a:t>
                      </a:r>
                      <a:r>
                        <a:rPr lang="en-US" sz="1000" b="1" dirty="0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*</a:t>
                      </a:r>
                      <a:endParaRPr lang="en-US" sz="10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o-KR" sz="10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서울 강남구 대치동</a:t>
                      </a:r>
                      <a:r>
                        <a:rPr lang="en-US" sz="10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891-44 </a:t>
                      </a:r>
                      <a:r>
                        <a:rPr lang="ko-KR" sz="1000" dirty="0" err="1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노벨빌딩</a:t>
                      </a:r>
                      <a:r>
                        <a:rPr lang="en-US" sz="10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5</a:t>
                      </a:r>
                      <a:r>
                        <a:rPr lang="ko-KR" sz="10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층</a:t>
                      </a:r>
                      <a:endParaRPr lang="en-US" sz="10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  <a:hlinkClick r:id="rId13"/>
                        </a:rPr>
                        <a:t>http://www.webtime.co.kr</a:t>
                      </a:r>
                      <a:endParaRPr lang="en-US" sz="10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02-3477-1300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  <a:hlinkClick r:id="rId14"/>
                        </a:rPr>
                        <a:t>edu@webtime.co.kr</a:t>
                      </a:r>
                      <a:endParaRPr lang="en-US" sz="10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6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서울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 b="1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트레이닝파트너스 코리아</a:t>
                      </a:r>
                      <a:r>
                        <a:rPr lang="en-US" sz="1000" b="1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*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서울 서초구 방배동</a:t>
                      </a: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782-21 </a:t>
                      </a: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신흥빌딩</a:t>
                      </a: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5</a:t>
                      </a: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층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  <a:hlinkClick r:id="rId15"/>
                        </a:rPr>
                        <a:t>http://www.training-partners.co.kr/ </a:t>
                      </a:r>
                      <a:endParaRPr lang="en-US" sz="10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02-556-7327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  <a:hlinkClick r:id="rId16"/>
                        </a:rPr>
                        <a:t>jjbaek@training-partners.com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1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충북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o-KR" sz="1000" b="1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한국산업연수원</a:t>
                      </a:r>
                      <a:r>
                        <a:rPr lang="en-US" sz="1000" b="1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/>
                      </a:r>
                      <a:br>
                        <a:rPr lang="en-US" sz="1000" b="1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</a:br>
                      <a:r>
                        <a:rPr lang="en-US" sz="1000" b="1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(</a:t>
                      </a:r>
                      <a:r>
                        <a:rPr lang="ko-KR" sz="1000" b="1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청주능력개발원</a:t>
                      </a:r>
                      <a:r>
                        <a:rPr lang="en-US" sz="1000" b="1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)</a:t>
                      </a:r>
                      <a:endParaRPr lang="en-US" sz="10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o-KR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충북 청주시 상당구 영동</a:t>
                      </a:r>
                      <a:r>
                        <a:rPr lang="en-US" sz="100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102</a:t>
                      </a: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u="sng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  <a:hlinkClick r:id="rId17"/>
                        </a:rPr>
                        <a:t>http://www.hanguk.or.kr </a:t>
                      </a:r>
                      <a:endParaRPr lang="en-US" sz="100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043-221-0001</a:t>
                      </a:r>
                    </a:p>
                  </a:txBody>
                  <a:tcPr marL="44665" marR="446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5" name="모서리가 둥근 직사각형 44">
            <a:hlinkClick r:id="rId18" action="ppaction://hlinksldjump"/>
          </p:cNvPr>
          <p:cNvSpPr/>
          <p:nvPr/>
        </p:nvSpPr>
        <p:spPr>
          <a:xfrm>
            <a:off x="8153400" y="0"/>
            <a:ext cx="990600" cy="381000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목차 보기</a:t>
            </a:r>
            <a:endParaRPr lang="en-US" sz="14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" name="Rectangle 36"/>
          <p:cNvSpPr/>
          <p:nvPr/>
        </p:nvSpPr>
        <p:spPr>
          <a:xfrm>
            <a:off x="457200" y="5334000"/>
            <a:ext cx="828402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0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* SQL 2008 </a:t>
            </a:r>
            <a:r>
              <a:rPr lang="ko-KR" altLang="en-US" sz="10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관련된 공인 교육 커리큘럼은 각 </a:t>
            </a:r>
            <a:r>
              <a:rPr lang="en-US" altLang="ko-KR" sz="10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CPLS </a:t>
            </a:r>
            <a:r>
              <a:rPr lang="ko-KR" altLang="en-US" sz="10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홈페이지에서 찾아보실 수 있습니다</a:t>
            </a:r>
            <a:r>
              <a:rPr lang="en-US" altLang="ko-KR" sz="10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lang="en-US" sz="1000" dirty="0" smtClean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모서리가 둥근 직사각형 41"/>
          <p:cNvSpPr/>
          <p:nvPr/>
        </p:nvSpPr>
        <p:spPr>
          <a:xfrm>
            <a:off x="152400" y="6401844"/>
            <a:ext cx="8839200" cy="228600"/>
          </a:xfrm>
          <a:prstGeom prst="roundRect">
            <a:avLst>
              <a:gd name="adj" fmla="val 5487"/>
            </a:avLst>
          </a:prstGeom>
          <a:solidFill>
            <a:srgbClr val="DFF0F5">
              <a:alpha val="72941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5448"/>
            <a:ext cx="8229600" cy="1252728"/>
          </a:xfrm>
        </p:spPr>
        <p:txBody>
          <a:bodyPr>
            <a:normAutofit/>
          </a:bodyPr>
          <a:lstStyle/>
          <a:p>
            <a:r>
              <a:rPr lang="ko-KR" altLang="en-US" sz="24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>마이크로소프트 공인교육 무료로 듣는 방법 </a:t>
            </a: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/>
            </a:r>
            <a:br>
              <a:rPr lang="en-US" altLang="ko-KR" sz="24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</a:br>
            <a:r>
              <a:rPr lang="en-US" altLang="ko-KR" sz="24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>www.microsoft.com/korea/learning</a:t>
            </a:r>
            <a:endParaRPr lang="en-US" sz="2400" dirty="0">
              <a:latin typeface="맑은 고딕" pitchFamily="50" charset="-127"/>
              <a:ea typeface="맑은 고딕" pitchFamily="50" charset="-127"/>
              <a:cs typeface="Tahoma" pitchFamily="34" charset="0"/>
            </a:endParaRPr>
          </a:p>
        </p:txBody>
      </p:sp>
      <p:sp>
        <p:nvSpPr>
          <p:cNvPr id="40" name="Rectangle 36"/>
          <p:cNvSpPr/>
          <p:nvPr/>
        </p:nvSpPr>
        <p:spPr>
          <a:xfrm>
            <a:off x="130628" y="6383179"/>
            <a:ext cx="86106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>보다 자세한 사항은 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  <a:cs typeface="Tahoma" pitchFamily="34" charset="0"/>
                <a:hlinkClick r:id="rId2"/>
              </a:rPr>
              <a:t>www.microsoft.com/korea/learning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> </a:t>
            </a:r>
            <a:r>
              <a:rPr lang="ko-KR" altLang="en-US" sz="10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>참조</a:t>
            </a:r>
            <a:r>
              <a:rPr lang="en-US" altLang="ko-KR" sz="1000" dirty="0" smtClean="0">
                <a:latin typeface="맑은 고딕" pitchFamily="50" charset="-127"/>
                <a:ea typeface="맑은 고딕" pitchFamily="50" charset="-127"/>
                <a:cs typeface="Tahoma" pitchFamily="34" charset="0"/>
              </a:rPr>
              <a:t>. </a:t>
            </a:r>
            <a:endParaRPr lang="en-US" sz="1000" dirty="0" smtClean="0"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43" name="Picture 2" descr="Hom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6553200"/>
            <a:ext cx="1371600" cy="283388"/>
          </a:xfrm>
          <a:prstGeom prst="rect">
            <a:avLst/>
          </a:prstGeom>
          <a:noFill/>
        </p:spPr>
      </p:pic>
      <p:sp>
        <p:nvSpPr>
          <p:cNvPr id="8" name="직사각형 7"/>
          <p:cNvSpPr/>
          <p:nvPr/>
        </p:nvSpPr>
        <p:spPr>
          <a:xfrm>
            <a:off x="228600" y="1828800"/>
            <a:ext cx="86106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마이크로소프트는 소프트웨어 라이선스를 구매한 기업에게 마이크로소프트의 공인교육을 무료로 받을 수 있는 혜택을 제공해 드립니다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.</a:t>
            </a:r>
          </a:p>
          <a:p>
            <a:endParaRPr lang="en-US" altLang="ko-KR" sz="1400" dirty="0" smtClean="0">
              <a:latin typeface="맑은 고딕" pitchFamily="50" charset="-127"/>
              <a:ea typeface="맑은 고딕" pitchFamily="50" charset="-127"/>
              <a:cs typeface="Calibri" pitchFamily="34" charset="0"/>
            </a:endParaRPr>
          </a:p>
          <a:p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계약 조건에 따라 </a:t>
            </a:r>
            <a:r>
              <a:rPr lang="en-US" sz="1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Software Assurance Training Voucher(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이하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SATV</a:t>
            </a:r>
            <a:r>
              <a:rPr lang="en-US" sz="1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)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를 받으실 수 있으며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,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교육은 마이크로소프트 공인 교육센터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(CPLS: Microsoft Certified Partners for Learning Solutions)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에서 받을 수 있습니다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.</a:t>
            </a:r>
            <a:br>
              <a:rPr lang="en-US" altLang="ko-KR" sz="1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</a:br>
            <a:endParaRPr lang="en-US" altLang="ko-KR" sz="1400" dirty="0" smtClean="0">
              <a:latin typeface="맑은 고딕" pitchFamily="50" charset="-127"/>
              <a:ea typeface="맑은 고딕" pitchFamily="50" charset="-127"/>
              <a:cs typeface="Calibri" pitchFamily="34" charset="0"/>
            </a:endParaRPr>
          </a:p>
          <a:p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일반적으로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1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장의 </a:t>
            </a:r>
            <a:r>
              <a:rPr lang="ko-KR" altLang="en-US" sz="1400" dirty="0" err="1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바우처로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1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일의 교육이 제공되나 고객의 계약조건과 교육센터의 커리큘럼에 따라 변동이 있을 수 있습니다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. </a:t>
            </a:r>
          </a:p>
          <a:p>
            <a:endParaRPr lang="en-US" altLang="ko-KR" sz="1400" dirty="0" smtClean="0">
              <a:latin typeface="맑은 고딕" pitchFamily="50" charset="-127"/>
              <a:ea typeface="맑은 고딕" pitchFamily="50" charset="-127"/>
              <a:cs typeface="Calibri" pitchFamily="34" charset="0"/>
            </a:endParaRPr>
          </a:p>
          <a:p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투자하신 소프트웨어에 대해 최대한의 효율성을 이끌어 낼 수 있도록 제공되는 무료 교육기회를 놓치지 마십시오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  <a:cs typeface="Calibri" pitchFamily="34" charset="0"/>
              </a:rPr>
              <a:t>.</a:t>
            </a:r>
          </a:p>
          <a:p>
            <a:endParaRPr lang="en-US" altLang="ko-KR" sz="1400" dirty="0" smtClean="0">
              <a:latin typeface="맑은 고딕" pitchFamily="50" charset="-127"/>
              <a:ea typeface="맑은 고딕" pitchFamily="50" charset="-127"/>
              <a:cs typeface="Calibri" pitchFamily="34" charset="0"/>
            </a:endParaRPr>
          </a:p>
          <a:p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SATV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사용 방법과 수강 가능한 공인교육은 앞장에 소개된 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CPLS </a:t>
            </a:r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중에서 *표시 되어 있는 곳에 문의해 주십시오</a:t>
            </a:r>
            <a:r>
              <a:rPr lang="en-US" altLang="ko-KR" sz="1400" dirty="0" smtClean="0">
                <a:latin typeface="맑은 고딕" pitchFamily="50" charset="-127"/>
                <a:ea typeface="맑은 고딕" pitchFamily="50" charset="-127"/>
              </a:rPr>
              <a:t>. </a:t>
            </a:r>
            <a:endParaRPr lang="en-US" altLang="ko-KR" sz="14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모서리가 둥근 직사각형 8">
            <a:hlinkClick r:id="rId4" action="ppaction://hlinksldjump"/>
          </p:cNvPr>
          <p:cNvSpPr/>
          <p:nvPr/>
        </p:nvSpPr>
        <p:spPr>
          <a:xfrm>
            <a:off x="8153400" y="0"/>
            <a:ext cx="990600" cy="381000"/>
          </a:xfrm>
          <a:prstGeom prst="roundRect">
            <a:avLst>
              <a:gd name="adj" fmla="val 0"/>
            </a:avLst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latin typeface="맑은 고딕" pitchFamily="50" charset="-127"/>
                <a:ea typeface="맑은 고딕" pitchFamily="50" charset="-127"/>
              </a:rPr>
              <a:t>목차 보기</a:t>
            </a:r>
            <a:endParaRPr lang="en-US" sz="1400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B46CBFE41A114C844E9E21A64AAF1E" ma:contentTypeVersion="0" ma:contentTypeDescription="Create a new document." ma:contentTypeScope="" ma:versionID="4edfe6d0af53bbf8b693c2a72a43f035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7CACBDCA-A872-4E04-AA02-B587E3ACE07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6CB5B0C-39BE-483B-9744-A2D4813F58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CABCE2B7-FE2E-49A7-BB39-D9A3E441FB24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324</TotalTime>
  <Words>1190</Words>
  <Application>Microsoft Office PowerPoint</Application>
  <PresentationFormat>화면 슬라이드 쇼(4:3)</PresentationFormat>
  <Paragraphs>192</Paragraphs>
  <Slides>9</Slides>
  <Notes>4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Module</vt:lpstr>
      <vt:lpstr>목차</vt:lpstr>
      <vt:lpstr>SQL Server 2008 Certification 종류 단 1개의 exam으로 MCTS 취득! 총 2개의 exam으로 MCITP 취득</vt:lpstr>
      <vt:lpstr>SQL Server 2008 Certification 종류</vt:lpstr>
      <vt:lpstr>단 하나의 Exam으로 MCTS 취득 가능!  SQL 2008 Microsoft Certified Technology Specialist </vt:lpstr>
      <vt:lpstr>단 두 개의 Exam으로 MCITP 취득 가능!  SQL 2008 IT PROFESSIONAL:  </vt:lpstr>
      <vt:lpstr>MCITP : Database Administrator (SQL Server 2005) 업그레이드 –  한 개의 Exam 으로 2가지의 자격  취득 가능</vt:lpstr>
      <vt:lpstr>SQL 2008 마이크로소프트 공인교육 과정 안내 www.microsoft.com/korea/learning</vt:lpstr>
      <vt:lpstr>SQL 2008 교육: 마이크로소프트 공인교육 센터 소개 www.microsoft.com/korea/learning</vt:lpstr>
      <vt:lpstr>마이크로소프트 공인교육 무료로 듣는 방법  www.microsoft.com/korea/learning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 Server 2008 Overview</dc:title>
  <dc:creator>foongcn</dc:creator>
  <cp:lastModifiedBy>v-hyl</cp:lastModifiedBy>
  <cp:revision>251</cp:revision>
  <dcterms:created xsi:type="dcterms:W3CDTF">2008-08-28T12:09:38Z</dcterms:created>
  <dcterms:modified xsi:type="dcterms:W3CDTF">2010-05-25T00:38:09Z</dcterms:modified>
  <cp:contentStatus>최종본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0x010100E9B46CBFE41A114C844E9E21A64AAF1E</vt:lpwstr>
  </property>
  <property fmtid="{D5CDD505-2E9C-101B-9397-08002B2CF9AE}" pid="3" name="_MarkAsFinal">
    <vt:bool>true</vt:bool>
  </property>
</Properties>
</file>